
<file path=[Content_Types].xml><?xml version="1.0" encoding="utf-8"?>
<Types xmlns="http://schemas.openxmlformats.org/package/2006/content-types">
  <Default Extension="png" ContentType="image/png"/>
  <Default Extension="927B3520"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3.xml" ContentType="application/vnd.openxmlformats-officedocument.presentationml.tags+xml"/>
  <Override PartName="/ppt/notesSlides/notesSlide27.xml" ContentType="application/vnd.openxmlformats-officedocument.presentationml.notesSlide+xml"/>
  <Override PartName="/ppt/tags/tag24.xml" ContentType="application/vnd.openxmlformats-officedocument.presentationml.tags+xml"/>
  <Override PartName="/ppt/notesSlides/notesSlide28.xml" ContentType="application/vnd.openxmlformats-officedocument.presentationml.notesSlide+xml"/>
  <Override PartName="/ppt/tags/tag25.xml" ContentType="application/vnd.openxmlformats-officedocument.presentationml.tags+xml"/>
  <Override PartName="/ppt/notesSlides/notesSlide29.xml" ContentType="application/vnd.openxmlformats-officedocument.presentationml.notesSlide+xml"/>
  <Override PartName="/ppt/tags/tag26.xml" ContentType="application/vnd.openxmlformats-officedocument.presentationml.tags+xml"/>
  <Override PartName="/ppt/notesSlides/notesSlide30.xml" ContentType="application/vnd.openxmlformats-officedocument.presentationml.notesSlide+xml"/>
  <Override PartName="/ppt/tags/tag27.xml" ContentType="application/vnd.openxmlformats-officedocument.presentationml.tags+xml"/>
  <Override PartName="/ppt/notesSlides/notesSlide31.xml" ContentType="application/vnd.openxmlformats-officedocument.presentationml.notesSlide+xml"/>
  <Override PartName="/ppt/tags/tag28.xml" ContentType="application/vnd.openxmlformats-officedocument.presentationml.tags+xml"/>
  <Override PartName="/ppt/notesSlides/notesSlide32.xml" ContentType="application/vnd.openxmlformats-officedocument.presentationml.notesSlide+xml"/>
  <Override PartName="/ppt/tags/tag29.xml" ContentType="application/vnd.openxmlformats-officedocument.presentationml.tags+xml"/>
  <Override PartName="/ppt/notesSlides/notesSlide33.xml" ContentType="application/vnd.openxmlformats-officedocument.presentationml.notesSlide+xml"/>
  <Override PartName="/ppt/tags/tag30.xml" ContentType="application/vnd.openxmlformats-officedocument.presentationml.tags+xml"/>
  <Override PartName="/ppt/notesSlides/notesSlide34.xml" ContentType="application/vnd.openxmlformats-officedocument.presentationml.notesSlide+xml"/>
  <Override PartName="/ppt/tags/tag31.xml" ContentType="application/vnd.openxmlformats-officedocument.presentationml.tags+xml"/>
  <Override PartName="/ppt/notesSlides/notesSlide35.xml" ContentType="application/vnd.openxmlformats-officedocument.presentationml.notesSlide+xml"/>
  <Override PartName="/ppt/tags/tag32.xml" ContentType="application/vnd.openxmlformats-officedocument.presentationml.tags+xml"/>
  <Override PartName="/ppt/notesSlides/notesSlide36.xml" ContentType="application/vnd.openxmlformats-officedocument.presentationml.notesSlide+xml"/>
  <Override PartName="/ppt/tags/tag3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34.xml" ContentType="application/vnd.openxmlformats-officedocument.presentationml.tags+xml"/>
  <Override PartName="/ppt/notesSlides/notesSlide39.xml" ContentType="application/vnd.openxmlformats-officedocument.presentationml.notesSlide+xml"/>
  <Override PartName="/ppt/tags/tag35.xml" ContentType="application/vnd.openxmlformats-officedocument.presentationml.tags+xml"/>
  <Override PartName="/ppt/notesSlides/notesSlide40.xml" ContentType="application/vnd.openxmlformats-officedocument.presentationml.notesSlide+xml"/>
  <Override PartName="/ppt/tags/tag36.xml" ContentType="application/vnd.openxmlformats-officedocument.presentationml.tags+xml"/>
  <Override PartName="/ppt/notesSlides/notesSlide41.xml" ContentType="application/vnd.openxmlformats-officedocument.presentationml.notesSlide+xml"/>
  <Override PartName="/ppt/tags/tag37.xml" ContentType="application/vnd.openxmlformats-officedocument.presentationml.tags+xml"/>
  <Override PartName="/ppt/notesSlides/notesSlide42.xml" ContentType="application/vnd.openxmlformats-officedocument.presentationml.notesSlide+xml"/>
  <Override PartName="/ppt/tags/tag38.xml" ContentType="application/vnd.openxmlformats-officedocument.presentationml.tags+xml"/>
  <Override PartName="/ppt/notesSlides/notesSlide43.xml" ContentType="application/vnd.openxmlformats-officedocument.presentationml.notesSlide+xml"/>
  <Override PartName="/ppt/tags/tag39.xml" ContentType="application/vnd.openxmlformats-officedocument.presentationml.tags+xml"/>
  <Override PartName="/ppt/notesSlides/notesSlide44.xml" ContentType="application/vnd.openxmlformats-officedocument.presentationml.notesSlide+xml"/>
  <Override PartName="/ppt/tags/tag40.xml" ContentType="application/vnd.openxmlformats-officedocument.presentationml.tags+xml"/>
  <Override PartName="/ppt/notesSlides/notesSlide45.xml" ContentType="application/vnd.openxmlformats-officedocument.presentationml.notesSlide+xml"/>
  <Override PartName="/ppt/tags/tag4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42.xml" ContentType="application/vnd.openxmlformats-officedocument.presentationml.tags+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handoutMasterIdLst>
    <p:handoutMasterId r:id="rId51"/>
  </p:handoutMasterIdLst>
  <p:sldIdLst>
    <p:sldId id="289" r:id="rId2"/>
    <p:sldId id="290" r:id="rId3"/>
    <p:sldId id="312" r:id="rId4"/>
    <p:sldId id="291" r:id="rId5"/>
    <p:sldId id="302" r:id="rId6"/>
    <p:sldId id="349" r:id="rId7"/>
    <p:sldId id="292" r:id="rId8"/>
    <p:sldId id="315" r:id="rId9"/>
    <p:sldId id="378" r:id="rId10"/>
    <p:sldId id="382" r:id="rId11"/>
    <p:sldId id="351" r:id="rId12"/>
    <p:sldId id="353" r:id="rId13"/>
    <p:sldId id="379" r:id="rId14"/>
    <p:sldId id="338" r:id="rId15"/>
    <p:sldId id="339" r:id="rId16"/>
    <p:sldId id="340" r:id="rId17"/>
    <p:sldId id="341" r:id="rId18"/>
    <p:sldId id="342" r:id="rId19"/>
    <p:sldId id="343" r:id="rId20"/>
    <p:sldId id="344" r:id="rId21"/>
    <p:sldId id="345" r:id="rId22"/>
    <p:sldId id="346" r:id="rId23"/>
    <p:sldId id="347" r:id="rId24"/>
    <p:sldId id="348" r:id="rId25"/>
    <p:sldId id="320" r:id="rId26"/>
    <p:sldId id="301" r:id="rId27"/>
    <p:sldId id="299" r:id="rId28"/>
    <p:sldId id="328" r:id="rId29"/>
    <p:sldId id="329" r:id="rId30"/>
    <p:sldId id="330" r:id="rId31"/>
    <p:sldId id="303" r:id="rId32"/>
    <p:sldId id="331" r:id="rId33"/>
    <p:sldId id="332" r:id="rId34"/>
    <p:sldId id="333" r:id="rId35"/>
    <p:sldId id="334" r:id="rId36"/>
    <p:sldId id="336" r:id="rId37"/>
    <p:sldId id="335" r:id="rId38"/>
    <p:sldId id="337" r:id="rId39"/>
    <p:sldId id="372" r:id="rId40"/>
    <p:sldId id="373" r:id="rId41"/>
    <p:sldId id="355" r:id="rId42"/>
    <p:sldId id="366" r:id="rId43"/>
    <p:sldId id="367" r:id="rId44"/>
    <p:sldId id="368" r:id="rId45"/>
    <p:sldId id="371" r:id="rId46"/>
    <p:sldId id="374" r:id="rId47"/>
    <p:sldId id="380" r:id="rId48"/>
    <p:sldId id="381" r:id="rId49"/>
  </p:sldIdLst>
  <p:sldSz cx="12192000" cy="6858000"/>
  <p:notesSz cx="6858000" cy="91440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ACF2F25-9139-7849-B732-22B210AAB538}">
          <p14:sldIdLst>
            <p14:sldId id="289"/>
            <p14:sldId id="290"/>
          </p14:sldIdLst>
        </p14:section>
        <p14:section name="Academy Cloud Foundations Overview" id="{0A76CE6E-B10A-9A4E-BEBE-97D664354F62}">
          <p14:sldIdLst>
            <p14:sldId id="312"/>
            <p14:sldId id="291"/>
            <p14:sldId id="302"/>
            <p14:sldId id="349"/>
            <p14:sldId id="292"/>
            <p14:sldId id="315"/>
            <p14:sldId id="378"/>
            <p14:sldId id="382"/>
            <p14:sldId id="351"/>
            <p14:sldId id="353"/>
            <p14:sldId id="379"/>
          </p14:sldIdLst>
        </p14:section>
        <p14:section name="Create your AWS Training Portal Account" id="{60C383D2-C87E-FA40-9530-377A71DA34ED}">
          <p14:sldIdLst>
            <p14:sldId id="338"/>
            <p14:sldId id="339"/>
            <p14:sldId id="340"/>
            <p14:sldId id="341"/>
            <p14:sldId id="342"/>
            <p14:sldId id="343"/>
          </p14:sldIdLst>
        </p14:section>
        <p14:section name="Access Your Course Materials" id="{5AF28ACC-8B9A-5D49-950B-E9157991B702}">
          <p14:sldIdLst>
            <p14:sldId id="344"/>
            <p14:sldId id="345"/>
            <p14:sldId id="346"/>
            <p14:sldId id="347"/>
            <p14:sldId id="348"/>
          </p14:sldIdLst>
        </p14:section>
        <p14:section name="Optional AWS Resources" id="{0EB489CC-4C83-CE41-8E27-E7F3BFF5F742}">
          <p14:sldIdLst>
            <p14:sldId id="320"/>
            <p14:sldId id="301"/>
            <p14:sldId id="299"/>
            <p14:sldId id="328"/>
            <p14:sldId id="329"/>
            <p14:sldId id="330"/>
            <p14:sldId id="303"/>
            <p14:sldId id="331"/>
            <p14:sldId id="332"/>
            <p14:sldId id="333"/>
            <p14:sldId id="334"/>
            <p14:sldId id="336"/>
            <p14:sldId id="335"/>
          </p14:sldIdLst>
        </p14:section>
        <p14:section name="Create your AWS Educate Account" id="{93D7FF29-CFF9-2849-95ED-A91345CE01C4}">
          <p14:sldIdLst>
            <p14:sldId id="337"/>
            <p14:sldId id="372"/>
            <p14:sldId id="373"/>
            <p14:sldId id="355"/>
            <p14:sldId id="366"/>
            <p14:sldId id="367"/>
            <p14:sldId id="368"/>
            <p14:sldId id="371"/>
            <p14:sldId id="374"/>
            <p14:sldId id="380"/>
            <p14:sldId id="3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extLst/>
  </p:cmAuthor>
  <p:cmAuthor id="2" name="Brannon, Brooke" initials="BB" lastIdx="16" clrIdx="1">
    <p:extLst>
      <p:ext uri="{19B8F6BF-5375-455C-9EA6-DF929625EA0E}">
        <p15:presenceInfo xmlns:p15="http://schemas.microsoft.com/office/powerpoint/2012/main" userId="S-1-5-21-1407069837-2091007605-538272213-28211697" providerId="AD"/>
      </p:ext>
    </p:extLst>
  </p:cmAuthor>
  <p:cmAuthor id="3" name="Microsoft Office User" initials="MOU" lastIdx="2"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0419" autoAdjust="0"/>
    <p:restoredTop sz="51902" autoAdjust="0"/>
  </p:normalViewPr>
  <p:slideViewPr>
    <p:cSldViewPr snapToGrid="0" snapToObjects="1">
      <p:cViewPr varScale="1">
        <p:scale>
          <a:sx n="32" d="100"/>
          <a:sy n="32" d="100"/>
        </p:scale>
        <p:origin x="932" y="2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49" d="100"/>
          <a:sy n="49" d="100"/>
        </p:scale>
        <p:origin x="2668"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9/30/2019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9/30/2019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92397-0699-5249-96BB-FDA4CA85BF35}" type="slidenum">
              <a:rPr lang="en-US" smtClean="0"/>
              <a:t>‹#›</a:t>
            </a:fld>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ws.amazon.com/fre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aws.amazon.com/fre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Welcome to AWS Academy Cloud Foundations!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As we begin, let’s take a moment to share how to use this module. Located on the left hand side is the menu for navigation. Select the notes tab for the closed captioned audio script. Select the audio button to adjust the volume. Replay allows you to play a screen again. Select the next button to advance through this module.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cs typeface="Arial"/>
            </a:endParaRPr>
          </a:p>
        </p:txBody>
      </p:sp>
    </p:spTree>
    <p:extLst>
      <p:ext uri="{BB962C8B-B14F-4D97-AF65-F5344CB8AC3E}">
        <p14:creationId xmlns:p14="http://schemas.microsoft.com/office/powerpoint/2010/main" val="3205292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Module 5, we review Load Balancing, Amazon CloudWatch and Auto Scaling to understand how to build robust and highly available architectures.</a:t>
            </a:r>
          </a:p>
          <a:p>
            <a:endParaRPr lang="en-US" dirty="0"/>
          </a:p>
        </p:txBody>
      </p:sp>
    </p:spTree>
    <p:extLst>
      <p:ext uri="{BB962C8B-B14F-4D97-AF65-F5344CB8AC3E}">
        <p14:creationId xmlns:p14="http://schemas.microsoft.com/office/powerpoint/2010/main" val="1133061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Every solution needs security and in Module 3, we review AWS Cloud Security. Part 1 lays the foundation for understanding AWS security by explaining the AWS Shared Responsibility Model. In Part 2, we learn about AWS Identity and Access Management (IAM) which enables you to securely manage access to AWS services and resources. Part 3 will review AWS Trusted Advisor, an online resource to help you reduce cost, increase performance, and improve security of your AWS environment. Part 4 looks at CloudTrail, a service that enables governance, compliance, operational auditing, and risk auditing for your AWS account. In Part 5 we review AWS Config, as service that enables you to assess, audit, and evaluate the configurations of AWS resources.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 6 brings the security practices together and provides insight into Day One best practices that every account should follow. Part 7 addresses AWS security and compliance programs that are available to address compliance requirements, Finally, </a:t>
            </a:r>
          </a:p>
          <a:p>
            <a:r>
              <a:rPr lang="en-US" sz="1200" kern="1200" dirty="0">
                <a:solidFill>
                  <a:schemeClr val="tx1"/>
                </a:solidFill>
                <a:effectLst/>
                <a:latin typeface="+mn-lt"/>
                <a:ea typeface="+mn-ea"/>
                <a:cs typeface="+mn-cs"/>
              </a:rPr>
              <a:t>Part 8 wraps up with some additional AWS security resources that are available to ensure all of your security concerns are addressed.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optional section is provided for a step by step walk through of a Day One implementation for setting up your AWS account.</a:t>
            </a:r>
          </a:p>
        </p:txBody>
      </p:sp>
    </p:spTree>
    <p:extLst>
      <p:ext uri="{BB962C8B-B14F-4D97-AF65-F5344CB8AC3E}">
        <p14:creationId xmlns:p14="http://schemas.microsoft.com/office/powerpoint/2010/main" val="3519758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Module 4 introduces cloud architecting. It provides prescriptive guidance to cloud architects so that they can build highly scalable and elastic applications optimized to run in AWS cloud. </a:t>
            </a:r>
          </a:p>
          <a:p>
            <a:endParaRPr lang="en-US" dirty="0"/>
          </a:p>
        </p:txBody>
      </p:sp>
    </p:spTree>
    <p:extLst>
      <p:ext uri="{BB962C8B-B14F-4D97-AF65-F5344CB8AC3E}">
        <p14:creationId xmlns:p14="http://schemas.microsoft.com/office/powerpoint/2010/main" val="3956892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Module 5, the billing and support services module, introduces you to AWS Organizations and how to manage multiple AWS accounts and consolidated billing. We’ll take a closer look at AWS Cost Explorer and tools that enable you to view and estimate costs.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we will close with an overview of AWS technical support plans and costs and how to find AWS white papers and documentation on all AWS services, features, and resources.</a:t>
            </a:r>
          </a:p>
          <a:p>
            <a:endParaRPr lang="en-US" dirty="0"/>
          </a:p>
        </p:txBody>
      </p:sp>
    </p:spTree>
    <p:extLst>
      <p:ext uri="{BB962C8B-B14F-4D97-AF65-F5344CB8AC3E}">
        <p14:creationId xmlns:p14="http://schemas.microsoft.com/office/powerpoint/2010/main" val="2719789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Introducing Part 2, where you’ll create your AWS Training and Portal Account. </a:t>
            </a:r>
          </a:p>
        </p:txBody>
      </p:sp>
    </p:spTree>
    <p:extLst>
      <p:ext uri="{BB962C8B-B14F-4D97-AF65-F5344CB8AC3E}">
        <p14:creationId xmlns:p14="http://schemas.microsoft.com/office/powerpoint/2010/main" val="1065641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will need to obtain a self-registration link to begin the setup process. This is available from an instructor. If you have never signed in before, select </a:t>
            </a:r>
            <a:r>
              <a:rPr lang="en-US" sz="1200" b="1" kern="1200" dirty="0">
                <a:solidFill>
                  <a:schemeClr val="tx1"/>
                </a:solidFill>
                <a:effectLst/>
                <a:latin typeface="+mn-lt"/>
                <a:ea typeface="+mn-ea"/>
                <a:cs typeface="+mn-cs"/>
              </a:rPr>
              <a:t>Create an Account</a:t>
            </a:r>
            <a:r>
              <a:rPr lang="en-US" sz="1200" kern="1200" dirty="0">
                <a:solidFill>
                  <a:schemeClr val="tx1"/>
                </a:solidFill>
                <a:effectLst/>
                <a:latin typeface="+mn-lt"/>
                <a:ea typeface="+mn-ea"/>
                <a:cs typeface="+mn-cs"/>
              </a:rPr>
              <a:t>. After your account is set up, select </a:t>
            </a:r>
            <a:r>
              <a:rPr lang="en-US" sz="1200" b="1" kern="1200" dirty="0">
                <a:solidFill>
                  <a:schemeClr val="tx1"/>
                </a:solidFill>
                <a:effectLst/>
                <a:latin typeface="+mn-lt"/>
                <a:ea typeface="+mn-ea"/>
                <a:cs typeface="+mn-cs"/>
              </a:rPr>
              <a:t>Sign In.</a:t>
            </a:r>
            <a:r>
              <a:rPr lang="en-US" sz="1200" kern="1200" dirty="0">
                <a:solidFill>
                  <a:schemeClr val="tx1"/>
                </a:solidFill>
                <a:effectLst/>
                <a:latin typeface="+mn-lt"/>
                <a:ea typeface="+mn-ea"/>
                <a:cs typeface="+mn-cs"/>
              </a:rPr>
              <a:t> Your training account must be connected to an </a:t>
            </a:r>
            <a:r>
              <a:rPr lang="en-US" sz="1200" kern="1200" dirty="0" err="1">
                <a:solidFill>
                  <a:schemeClr val="tx1"/>
                </a:solidFill>
                <a:effectLst/>
                <a:latin typeface="+mn-lt"/>
                <a:ea typeface="+mn-ea"/>
                <a:cs typeface="+mn-cs"/>
              </a:rPr>
              <a:t>Amazon.com</a:t>
            </a:r>
            <a:r>
              <a:rPr lang="en-US" sz="1200" kern="1200" dirty="0">
                <a:solidFill>
                  <a:schemeClr val="tx1"/>
                </a:solidFill>
                <a:effectLst/>
                <a:latin typeface="+mn-lt"/>
                <a:ea typeface="+mn-ea"/>
                <a:cs typeface="+mn-cs"/>
              </a:rPr>
              <a:t> account. You can use your existing </a:t>
            </a:r>
            <a:r>
              <a:rPr lang="en-US" sz="1200" kern="1200" dirty="0" err="1">
                <a:solidFill>
                  <a:schemeClr val="tx1"/>
                </a:solidFill>
                <a:effectLst/>
                <a:latin typeface="+mn-lt"/>
                <a:ea typeface="+mn-ea"/>
                <a:cs typeface="+mn-cs"/>
              </a:rPr>
              <a:t>Amazon.com</a:t>
            </a:r>
            <a:r>
              <a:rPr lang="en-US" sz="1200" kern="1200" dirty="0">
                <a:solidFill>
                  <a:schemeClr val="tx1"/>
                </a:solidFill>
                <a:effectLst/>
                <a:latin typeface="+mn-lt"/>
                <a:ea typeface="+mn-ea"/>
                <a:cs typeface="+mn-cs"/>
              </a:rPr>
              <a:t> account or create a new one.</a:t>
            </a:r>
          </a:p>
        </p:txBody>
      </p:sp>
    </p:spTree>
    <p:extLst>
      <p:ext uri="{BB962C8B-B14F-4D97-AF65-F5344CB8AC3E}">
        <p14:creationId xmlns:p14="http://schemas.microsoft.com/office/powerpoint/2010/main" val="1912612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curriculum content is available within the My Transcript tab. Select </a:t>
            </a:r>
            <a:r>
              <a:rPr lang="en-US" i="1" dirty="0"/>
              <a:t>open</a:t>
            </a:r>
            <a:r>
              <a:rPr lang="en-US" dirty="0"/>
              <a:t> to see curriculum components.</a:t>
            </a:r>
          </a:p>
          <a:p>
            <a:endParaRPr lang="en-US" dirty="0"/>
          </a:p>
          <a:p>
            <a:r>
              <a:rPr lang="en-US" i="1" dirty="0"/>
              <a:t>Note</a:t>
            </a:r>
            <a:r>
              <a:rPr lang="en-US" dirty="0"/>
              <a:t>: Although it is tempting to click on the course name hyperlink, that will only open a course description. Select </a:t>
            </a:r>
            <a:r>
              <a:rPr lang="en-US" i="1" dirty="0"/>
              <a:t>open</a:t>
            </a:r>
            <a:r>
              <a:rPr lang="en-US" dirty="0"/>
              <a:t> to access course content.</a:t>
            </a:r>
          </a:p>
        </p:txBody>
      </p:sp>
    </p:spTree>
    <p:extLst>
      <p:ext uri="{BB962C8B-B14F-4D97-AF65-F5344CB8AC3E}">
        <p14:creationId xmlns:p14="http://schemas.microsoft.com/office/powerpoint/2010/main" val="2694845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curriculum content includes lectures, lab content, and assessments. Selecting the arrows on the right-hand side enables you to collapse or expand content sections.</a:t>
            </a:r>
          </a:p>
        </p:txBody>
      </p:sp>
    </p:spTree>
    <p:extLst>
      <p:ext uri="{BB962C8B-B14F-4D97-AF65-F5344CB8AC3E}">
        <p14:creationId xmlns:p14="http://schemas.microsoft.com/office/powerpoint/2010/main" val="326515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easy to navigate to different curriculum objects. To access lecture and lab materials, select the Launch Labs button. This will direct you to the lab environment. To complete an assessment, select the Launch button.</a:t>
            </a:r>
          </a:p>
        </p:txBody>
      </p:sp>
    </p:spTree>
    <p:extLst>
      <p:ext uri="{BB962C8B-B14F-4D97-AF65-F5344CB8AC3E}">
        <p14:creationId xmlns:p14="http://schemas.microsoft.com/office/powerpoint/2010/main" val="195098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click on Launch Labs and are directed to the lab environments, you will need to create a new account for the lab environment. Select create new account in </a:t>
            </a:r>
            <a:r>
              <a:rPr lang="en-US" dirty="0" err="1"/>
              <a:t>awsacademy.qwiklabs.com</a:t>
            </a:r>
            <a:r>
              <a:rPr lang="en-US" dirty="0"/>
              <a:t>. You will only need to do this the first time you try to access the labs.</a:t>
            </a:r>
          </a:p>
        </p:txBody>
      </p:sp>
    </p:spTree>
    <p:extLst>
      <p:ext uri="{BB962C8B-B14F-4D97-AF65-F5344CB8AC3E}">
        <p14:creationId xmlns:p14="http://schemas.microsoft.com/office/powerpoint/2010/main" val="1809725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this module, we are going to provide a course overview and review the course objectives. We will walk through the creation of your AWS training portal account and show you how to access the course materials.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Two optional modules have been included that illustrate how to create an AWS Free Tier and an AWS Educate account. These are two extra accounts that provide valuable resources that enhance your cloud learning journey.</a:t>
            </a:r>
          </a:p>
          <a:p>
            <a:endParaRPr lang="en-US" sz="1050" dirty="0"/>
          </a:p>
        </p:txBody>
      </p:sp>
    </p:spTree>
    <p:extLst>
      <p:ext uri="{BB962C8B-B14F-4D97-AF65-F5344CB8AC3E}">
        <p14:creationId xmlns:p14="http://schemas.microsoft.com/office/powerpoint/2010/main" val="1199512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Part 3, we will review how to access your course materials.</a:t>
            </a:r>
            <a:endParaRPr lang="en-US" sz="1200" dirty="0"/>
          </a:p>
        </p:txBody>
      </p:sp>
    </p:spTree>
    <p:extLst>
      <p:ext uri="{BB962C8B-B14F-4D97-AF65-F5344CB8AC3E}">
        <p14:creationId xmlns:p14="http://schemas.microsoft.com/office/powerpoint/2010/main" val="1853298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access lecture content, select your class from the list. Select the unit that you will be working on. This will display the student guide for that part of the course.</a:t>
            </a:r>
          </a:p>
        </p:txBody>
      </p:sp>
    </p:spTree>
    <p:extLst>
      <p:ext uri="{BB962C8B-B14F-4D97-AF65-F5344CB8AC3E}">
        <p14:creationId xmlns:p14="http://schemas.microsoft.com/office/powerpoint/2010/main" val="2412986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tab contains all of the lab exercises. As instructed, select a lab and follow the lab instructions.</a:t>
            </a:r>
          </a:p>
        </p:txBody>
      </p:sp>
    </p:spTree>
    <p:extLst>
      <p:ext uri="{BB962C8B-B14F-4D97-AF65-F5344CB8AC3E}">
        <p14:creationId xmlns:p14="http://schemas.microsoft.com/office/powerpoint/2010/main" val="1826531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Labs must be “started” before beginning the lab to activate lab resources. To start the lab, select </a:t>
            </a:r>
            <a:r>
              <a:rPr lang="en-US" b="1" dirty="0"/>
              <a:t>Start Lab</a:t>
            </a:r>
            <a:r>
              <a:rPr lang="en-US" dirty="0"/>
              <a:t>.</a:t>
            </a:r>
          </a:p>
        </p:txBody>
      </p:sp>
    </p:spTree>
    <p:extLst>
      <p:ext uri="{BB962C8B-B14F-4D97-AF65-F5344CB8AC3E}">
        <p14:creationId xmlns:p14="http://schemas.microsoft.com/office/powerpoint/2010/main" val="1556293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dirty="0"/>
              <a:t>Once you've started your lab, you need to use the login credentials provided by </a:t>
            </a:r>
            <a:r>
              <a:rPr lang="en-US" sz="1100" b="0" dirty="0" err="1"/>
              <a:t>QwikLabs</a:t>
            </a:r>
            <a:r>
              <a:rPr lang="en-US" sz="1100" b="0" dirty="0"/>
              <a:t> to log in to the console. You are now ready to begin the lab.</a:t>
            </a:r>
          </a:p>
          <a:p>
            <a:endParaRPr lang="en-US" sz="1100" dirty="0"/>
          </a:p>
          <a:p>
            <a:r>
              <a:rPr lang="en-US" sz="1100" b="1" dirty="0"/>
              <a:t>Note</a:t>
            </a:r>
            <a:r>
              <a:rPr lang="en-US" sz="1100" dirty="0"/>
              <a:t>: Every lab has its own credentials, e.g. lab #2 cannot be accessed with lab #1's credentials and vice versa.</a:t>
            </a:r>
            <a:endParaRPr lang="en-US" sz="1100" b="0" dirty="0"/>
          </a:p>
          <a:p>
            <a:endParaRPr lang="en-US" dirty="0"/>
          </a:p>
        </p:txBody>
      </p:sp>
    </p:spTree>
    <p:extLst>
      <p:ext uri="{BB962C8B-B14F-4D97-AF65-F5344CB8AC3E}">
        <p14:creationId xmlns:p14="http://schemas.microsoft.com/office/powerpoint/2010/main" val="1025586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 addition to the resources that you will receive from Academy, there are some additional AWS resources you will find helpful, AWS Free Tier, and AWS Educate.</a:t>
            </a:r>
          </a:p>
        </p:txBody>
      </p:sp>
    </p:spTree>
    <p:extLst>
      <p:ext uri="{BB962C8B-B14F-4D97-AF65-F5344CB8AC3E}">
        <p14:creationId xmlns:p14="http://schemas.microsoft.com/office/powerpoint/2010/main" val="4209259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cs typeface="Arial"/>
              </a:rPr>
              <a:t>In Part 4, we walk through c</a:t>
            </a:r>
            <a:r>
              <a:rPr lang="en-US" sz="1100" dirty="0"/>
              <a:t>reating your AWS Free Tier Account. </a:t>
            </a:r>
            <a:r>
              <a:rPr lang="en-US" sz="1200" b="0" i="0" kern="1200" dirty="0">
                <a:solidFill>
                  <a:schemeClr val="tx1"/>
                </a:solidFill>
                <a:effectLst/>
                <a:latin typeface="+mn-lt"/>
                <a:ea typeface="+mn-ea"/>
                <a:cs typeface="+mn-cs"/>
              </a:rPr>
              <a:t>The AWS Free Tier Account allows you to try some AWS services free of charge, within certain usage limits. AWS calls this the </a:t>
            </a:r>
            <a:r>
              <a:rPr lang="en-US" sz="1200" b="0" i="0" u="none" strike="noStrike" kern="1200" dirty="0">
                <a:solidFill>
                  <a:schemeClr val="tx1"/>
                </a:solidFill>
                <a:effectLst/>
                <a:latin typeface="+mn-lt"/>
                <a:ea typeface="+mn-ea"/>
                <a:cs typeface="+mn-cs"/>
                <a:hlinkClick r:id="rId3"/>
              </a:rPr>
              <a:t>AWS Free Tier</a:t>
            </a:r>
            <a:r>
              <a:rPr lang="en-US" sz="1200" b="0" i="0" kern="1200" dirty="0">
                <a:solidFill>
                  <a:schemeClr val="tx1"/>
                </a:solidFill>
                <a:effectLst/>
                <a:latin typeface="+mn-lt"/>
                <a:ea typeface="+mn-ea"/>
                <a:cs typeface="+mn-cs"/>
              </a:rPr>
              <a:t>. The free tier is designed to give you hands-on experience with a range of AWS services at no charge. For example, you can explore AWS as a platform by setting up a test website with a server, alarms, and database. You can also try out services for developers, such as AWS </a:t>
            </a:r>
            <a:r>
              <a:rPr lang="en-US" sz="1200" b="0" i="0" kern="1200" dirty="0" err="1">
                <a:solidFill>
                  <a:schemeClr val="tx1"/>
                </a:solidFill>
                <a:effectLst/>
                <a:latin typeface="+mn-lt"/>
                <a:ea typeface="+mn-ea"/>
                <a:cs typeface="+mn-cs"/>
              </a:rPr>
              <a:t>CodePipeline</a:t>
            </a:r>
            <a:r>
              <a:rPr lang="en-US" sz="1200" b="0" i="0" kern="1200" dirty="0">
                <a:solidFill>
                  <a:schemeClr val="tx1"/>
                </a:solidFill>
                <a:effectLst/>
                <a:latin typeface="+mn-lt"/>
                <a:ea typeface="+mn-ea"/>
                <a:cs typeface="+mn-cs"/>
              </a:rPr>
              <a:t>, AWS Data Pipeline, and AWS Device Farm.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 create an AWS account, you are automatically signed up for the free tier for 12 months. Your free tier eligibility expires at the end of the 12-month period. When your free tier expires, AWS starts charging the regular rates for any AWS services and resources that you are using.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4289136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set up your AWS Free Tier account, open the link: </a:t>
            </a:r>
            <a:r>
              <a:rPr lang="en-US" dirty="0">
                <a:hlinkClick r:id="rId3"/>
              </a:rPr>
              <a:t>www.aws.amazon.com/free/</a:t>
            </a:r>
            <a:r>
              <a:rPr lang="en-US" dirty="0"/>
              <a:t>. </a:t>
            </a:r>
          </a:p>
          <a:p>
            <a:endParaRPr lang="en-US" dirty="0"/>
          </a:p>
        </p:txBody>
      </p:sp>
    </p:spTree>
    <p:extLst>
      <p:ext uri="{BB962C8B-B14F-4D97-AF65-F5344CB8AC3E}">
        <p14:creationId xmlns:p14="http://schemas.microsoft.com/office/powerpoint/2010/main" val="2767123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scrolling down on the page, you will find all of the details of what is included in the Free Tier. </a:t>
            </a:r>
            <a:r>
              <a:rPr lang="en-US" sz="1200" b="0" i="0" kern="1200" dirty="0">
                <a:solidFill>
                  <a:schemeClr val="tx1"/>
                </a:solidFill>
                <a:effectLst/>
                <a:latin typeface="+mn-lt"/>
                <a:ea typeface="+mn-ea"/>
                <a:cs typeface="+mn-cs"/>
              </a:rPr>
              <a:t>AWS Free Tier includes offers that expire 12 months following sign up and others that never expire. The Free Tier includes: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750 hours of EC2 Compute per month</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1 GB of SPICE capacity which is a cloud-powered business analytics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750 hours of Amazon RDS per month</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5 GB of Amazon S3 standard storage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1 million free AWS Lambda requests per month</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689355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your Free Tier Account, select </a:t>
            </a:r>
            <a:r>
              <a:rPr lang="en-US" b="1" dirty="0"/>
              <a:t>Create a Free Account</a:t>
            </a:r>
            <a:r>
              <a:rPr lang="en-US" dirty="0"/>
              <a:t>.</a:t>
            </a:r>
          </a:p>
        </p:txBody>
      </p:sp>
    </p:spTree>
    <p:extLst>
      <p:ext uri="{BB962C8B-B14F-4D97-AF65-F5344CB8AC3E}">
        <p14:creationId xmlns:p14="http://schemas.microsoft.com/office/powerpoint/2010/main" val="663763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Introducing Part 1: Academy Cloud Foundations Course Objectives and Overview. </a:t>
            </a:r>
          </a:p>
        </p:txBody>
      </p:sp>
    </p:spTree>
    <p:extLst>
      <p:ext uri="{BB962C8B-B14F-4D97-AF65-F5344CB8AC3E}">
        <p14:creationId xmlns:p14="http://schemas.microsoft.com/office/powerpoint/2010/main" val="21693041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create your free tier account: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Enter the email address you want associated with your account.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Create a password for your account.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Confirm the account password.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Create an AWS account name.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Finally, select </a:t>
            </a:r>
            <a:r>
              <a:rPr lang="en-US" sz="1200" b="1" kern="1200" dirty="0">
                <a:solidFill>
                  <a:schemeClr val="tx1"/>
                </a:solidFill>
                <a:effectLst/>
                <a:latin typeface="+mn-lt"/>
                <a:ea typeface="+mn-ea"/>
                <a:cs typeface="+mn-cs"/>
              </a:rPr>
              <a:t>Create Account, </a:t>
            </a:r>
            <a:r>
              <a:rPr lang="en-US" sz="1200" kern="1200" dirty="0">
                <a:solidFill>
                  <a:schemeClr val="tx1"/>
                </a:solidFill>
                <a:effectLst/>
                <a:latin typeface="+mn-lt"/>
                <a:ea typeface="+mn-ea"/>
                <a:cs typeface="+mn-cs"/>
              </a:rPr>
              <a:t>and then continue. </a:t>
            </a:r>
          </a:p>
          <a:p>
            <a:endParaRPr lang="en-US" dirty="0"/>
          </a:p>
        </p:txBody>
      </p:sp>
    </p:spTree>
    <p:extLst>
      <p:ext uri="{BB962C8B-B14F-4D97-AF65-F5344CB8AC3E}">
        <p14:creationId xmlns:p14="http://schemas.microsoft.com/office/powerpoint/2010/main" val="3747697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next dialog box requests your contact information. Complete the form and select </a:t>
            </a:r>
            <a:r>
              <a:rPr lang="en-US" sz="1200" b="1" kern="1200" dirty="0">
                <a:solidFill>
                  <a:schemeClr val="tx1"/>
                </a:solidFill>
                <a:effectLst/>
                <a:latin typeface="+mn-lt"/>
                <a:ea typeface="+mn-ea"/>
                <a:cs typeface="+mn-cs"/>
              </a:rPr>
              <a:t>Create Account and Continue</a:t>
            </a:r>
            <a:r>
              <a:rPr lang="en-US" sz="1200" kern="1200" dirty="0">
                <a:solidFill>
                  <a:schemeClr val="tx1"/>
                </a:solidFill>
                <a:effectLst/>
                <a:latin typeface="+mn-lt"/>
                <a:ea typeface="+mn-ea"/>
                <a:cs typeface="+mn-cs"/>
              </a:rPr>
              <a:t>.</a:t>
            </a:r>
          </a:p>
          <a:p>
            <a:endParaRPr lang="en-US" dirty="0"/>
          </a:p>
        </p:txBody>
      </p:sp>
    </p:spTree>
    <p:extLst>
      <p:ext uri="{BB962C8B-B14F-4D97-AF65-F5344CB8AC3E}">
        <p14:creationId xmlns:p14="http://schemas.microsoft.com/office/powerpoint/2010/main" val="37831399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enter your payment information. After the payment information is entered select </a:t>
            </a:r>
            <a:r>
              <a:rPr lang="en-US" b="1" dirty="0"/>
              <a:t>Secure Submit</a:t>
            </a:r>
            <a:r>
              <a:rPr lang="en-US" dirty="0"/>
              <a:t>.</a:t>
            </a:r>
          </a:p>
          <a:p>
            <a:endParaRPr lang="en-US" dirty="0"/>
          </a:p>
          <a:p>
            <a:r>
              <a:rPr lang="en-US" b="1" i="1" dirty="0"/>
              <a:t>Note</a:t>
            </a:r>
            <a:r>
              <a:rPr lang="en-US" dirty="0"/>
              <a:t>: You will not be charged unless your usage exceeds the Free Tier Limits or if you use services not included in the Free Tier.</a:t>
            </a:r>
          </a:p>
        </p:txBody>
      </p:sp>
    </p:spTree>
    <p:extLst>
      <p:ext uri="{BB962C8B-B14F-4D97-AF65-F5344CB8AC3E}">
        <p14:creationId xmlns:p14="http://schemas.microsoft.com/office/powerpoint/2010/main" val="2248071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in account creation is phone verification. Enter your phone number, the </a:t>
            </a:r>
            <a:r>
              <a:rPr lang="en-US" b="1" dirty="0"/>
              <a:t>Security Check </a:t>
            </a:r>
            <a:r>
              <a:rPr lang="en-US" dirty="0"/>
              <a:t>value and select </a:t>
            </a:r>
            <a:r>
              <a:rPr lang="en-US" b="1" dirty="0"/>
              <a:t>Call Me Now</a:t>
            </a:r>
            <a:r>
              <a:rPr lang="en-US" dirty="0"/>
              <a:t>.</a:t>
            </a:r>
          </a:p>
          <a:p>
            <a:endParaRPr lang="en-US" dirty="0"/>
          </a:p>
          <a:p>
            <a:r>
              <a:rPr lang="en-US" dirty="0"/>
              <a:t>When you answer the call from AWS you will receive a 4-digit number. Insert that number.</a:t>
            </a:r>
          </a:p>
        </p:txBody>
      </p:sp>
    </p:spTree>
    <p:extLst>
      <p:ext uri="{BB962C8B-B14F-4D97-AF65-F5344CB8AC3E}">
        <p14:creationId xmlns:p14="http://schemas.microsoft.com/office/powerpoint/2010/main" val="12351346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select a support plan. Please select the Basic Plan which is free.</a:t>
            </a:r>
          </a:p>
        </p:txBody>
      </p:sp>
    </p:spTree>
    <p:extLst>
      <p:ext uri="{BB962C8B-B14F-4D97-AF65-F5344CB8AC3E}">
        <p14:creationId xmlns:p14="http://schemas.microsoft.com/office/powerpoint/2010/main" val="25850415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 Your Free Tier account is now set up. You should consider setting up an alert to monitor your account balance in case a service is left on and is incurring charges.</a:t>
            </a:r>
          </a:p>
          <a:p>
            <a:endParaRPr lang="en-US" dirty="0"/>
          </a:p>
          <a:p>
            <a:r>
              <a:rPr lang="en-US" dirty="0"/>
              <a:t>There are a couple of ways to get to the location to set up the alert. You can select the drop-down arrow next to your account name and select </a:t>
            </a:r>
            <a:r>
              <a:rPr lang="en-US" b="1" dirty="0"/>
              <a:t>My Billing Dashboard</a:t>
            </a:r>
            <a:r>
              <a:rPr lang="en-US" dirty="0"/>
              <a:t>. Or, select </a:t>
            </a:r>
            <a:r>
              <a:rPr lang="en-US" b="1" dirty="0"/>
              <a:t>Services</a:t>
            </a:r>
            <a:r>
              <a:rPr lang="en-US" dirty="0"/>
              <a:t> and type </a:t>
            </a:r>
            <a:r>
              <a:rPr lang="en-US" b="1" dirty="0"/>
              <a:t>Billing</a:t>
            </a:r>
            <a:r>
              <a:rPr lang="en-US" dirty="0"/>
              <a:t>.</a:t>
            </a:r>
          </a:p>
        </p:txBody>
      </p:sp>
    </p:spTree>
    <p:extLst>
      <p:ext uri="{BB962C8B-B14F-4D97-AF65-F5344CB8AC3E}">
        <p14:creationId xmlns:p14="http://schemas.microsoft.com/office/powerpoint/2010/main" val="36360045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enable a billing alert, scroll down and select </a:t>
            </a:r>
            <a:r>
              <a:rPr lang="en-US" b="1" dirty="0"/>
              <a:t>Enable Now </a:t>
            </a:r>
            <a:r>
              <a:rPr lang="en-US" dirty="0"/>
              <a:t>to set up an alert to monitor account charges. Select </a:t>
            </a:r>
            <a:r>
              <a:rPr lang="en-US" b="1" dirty="0"/>
              <a:t>Receive Billing Alerts </a:t>
            </a:r>
            <a:r>
              <a:rPr lang="en-US" dirty="0"/>
              <a:t>and then choose </a:t>
            </a:r>
            <a:r>
              <a:rPr lang="en-US" b="1" dirty="0"/>
              <a:t>Save preferences</a:t>
            </a:r>
            <a:r>
              <a:rPr lang="en-US" dirty="0"/>
              <a:t>. Next, choose </a:t>
            </a:r>
            <a:r>
              <a:rPr lang="en-US" b="1" dirty="0"/>
              <a:t>Manage Billing Alerts </a:t>
            </a:r>
            <a:r>
              <a:rPr lang="en-US" dirty="0"/>
              <a:t>and then select </a:t>
            </a:r>
            <a:r>
              <a:rPr lang="en-US" b="1" dirty="0"/>
              <a:t>Create a Billing Alarm</a:t>
            </a:r>
            <a:r>
              <a:rPr lang="en-US" dirty="0"/>
              <a:t>.</a:t>
            </a:r>
          </a:p>
        </p:txBody>
      </p:sp>
    </p:spTree>
    <p:extLst>
      <p:ext uri="{BB962C8B-B14F-4D97-AF65-F5344CB8AC3E}">
        <p14:creationId xmlns:p14="http://schemas.microsoft.com/office/powerpoint/2010/main" val="4997155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area, </a:t>
            </a:r>
            <a:r>
              <a:rPr lang="en-US" b="1" i="1" dirty="0"/>
              <a:t>When my total AWS charges for the month exceed</a:t>
            </a:r>
            <a:r>
              <a:rPr lang="en-US" dirty="0"/>
              <a:t>, set the amount that you would like an alarm to trigger. For example, if you would like to be alerted if charges exceed $5.00 USD then set that amount to 5. Next, enter the email address where you would like the alert sent and click </a:t>
            </a:r>
            <a:r>
              <a:rPr lang="en-US" b="1" dirty="0"/>
              <a:t>Create Alarm</a:t>
            </a:r>
            <a:r>
              <a:rPr lang="en-US" dirty="0"/>
              <a:t>. You will be asked to confirm your email address.</a:t>
            </a:r>
          </a:p>
          <a:p>
            <a:endParaRPr lang="en-US" dirty="0"/>
          </a:p>
          <a:p>
            <a:r>
              <a:rPr lang="en-US" dirty="0"/>
              <a:t>You now have an alarm that notifies you when the charges exceed the threshold that you set.</a:t>
            </a:r>
          </a:p>
        </p:txBody>
      </p:sp>
    </p:spTree>
    <p:extLst>
      <p:ext uri="{BB962C8B-B14F-4D97-AF65-F5344CB8AC3E}">
        <p14:creationId xmlns:p14="http://schemas.microsoft.com/office/powerpoint/2010/main" val="39871747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Introducing Part 5, where we’ll walk you through creating your free AWS Educate Account.</a:t>
            </a:r>
          </a:p>
        </p:txBody>
      </p:sp>
    </p:spTree>
    <p:extLst>
      <p:ext uri="{BB962C8B-B14F-4D97-AF65-F5344CB8AC3E}">
        <p14:creationId xmlns:p14="http://schemas.microsoft.com/office/powerpoint/2010/main" val="14816870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AWS Educate is Amazon’s global initiative to provide students comprehensive resources for building skills in cloud technology. It offers young learners access to self-paced content designed to introduce cloud computing technologies that drive innovation in fields such as AI, voice and facial recognition, gaming, medical advancements, and more.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more information, visit the link. </a:t>
            </a:r>
          </a:p>
        </p:txBody>
      </p:sp>
    </p:spTree>
    <p:extLst>
      <p:ext uri="{BB962C8B-B14F-4D97-AF65-F5344CB8AC3E}">
        <p14:creationId xmlns:p14="http://schemas.microsoft.com/office/powerpoint/2010/main" val="1098720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start with an understanding of the prerequisites of this course. First, it is preferred that you have general IT technical knowledge. So, what does this mean? In today's rapidly changing society, it is more important than ever to understand the technology and information around you. The foundational computer literacy skills students need to be successful include basic computer concepts, email, file management, and a good understanding of the Internet.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Second, general business knowledge is important. This includes insight into how information technology is used in business. Communication skills, leadership abilities and customer service orientation are also important skill sets.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ensure success in this course, it is preferred that you have: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general familiarity with cloud computing concepts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working knowledge of distributed systems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Familiarity with general networking concepts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And a working knowledge of multi-tier architectures</a:t>
            </a:r>
          </a:p>
          <a:p>
            <a:endParaRPr lang="en-US" sz="1100" dirty="0"/>
          </a:p>
        </p:txBody>
      </p:sp>
    </p:spTree>
    <p:extLst>
      <p:ext uri="{BB962C8B-B14F-4D97-AF65-F5344CB8AC3E}">
        <p14:creationId xmlns:p14="http://schemas.microsoft.com/office/powerpoint/2010/main" val="31998241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Like the Free Tier, AWS Educate offers a number of benefits including free services. This includes AWS Credits, free access to tech essentials and labs, learning pathways with curated content, and collaboration tools. </a:t>
            </a:r>
          </a:p>
          <a:p>
            <a:endParaRPr lang="en-US" sz="1100" dirty="0"/>
          </a:p>
          <a:p>
            <a:r>
              <a:rPr lang="en-US" sz="1100" dirty="0"/>
              <a:t>To learn more, visit the link </a:t>
            </a:r>
            <a:r>
              <a:rPr lang="en-US" sz="1100" dirty="0">
                <a:hlinkClick r:id="rId3"/>
              </a:rPr>
              <a:t>https://aws.amazon.com/education/awseducate/</a:t>
            </a:r>
            <a:r>
              <a:rPr lang="en-US" sz="1100" dirty="0"/>
              <a:t>. </a:t>
            </a:r>
          </a:p>
        </p:txBody>
      </p:sp>
    </p:spTree>
    <p:extLst>
      <p:ext uri="{BB962C8B-B14F-4D97-AF65-F5344CB8AC3E}">
        <p14:creationId xmlns:p14="http://schemas.microsoft.com/office/powerpoint/2010/main" val="28573224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create your AWS Educate Account, visit the link: </a:t>
            </a:r>
            <a:r>
              <a:rPr lang="en-US" dirty="0">
                <a:hlinkClick r:id="rId3"/>
              </a:rPr>
              <a:t>https://aws.amazon.com/education/awseducate/</a:t>
            </a:r>
            <a:endParaRPr lang="en-US" dirty="0"/>
          </a:p>
          <a:p>
            <a:r>
              <a:rPr lang="en-US" dirty="0"/>
              <a:t>and select Join AWS Educate Today.</a:t>
            </a:r>
          </a:p>
        </p:txBody>
      </p:sp>
    </p:spTree>
    <p:extLst>
      <p:ext uri="{BB962C8B-B14F-4D97-AF65-F5344CB8AC3E}">
        <p14:creationId xmlns:p14="http://schemas.microsoft.com/office/powerpoint/2010/main" val="2760468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Select your role as a </a:t>
            </a:r>
            <a:r>
              <a:rPr lang="en-US" sz="1200" b="1" kern="1200" dirty="0">
                <a:solidFill>
                  <a:schemeClr val="tx1"/>
                </a:solidFill>
                <a:effectLst/>
                <a:latin typeface="+mn-lt"/>
                <a:ea typeface="+mn-ea"/>
                <a:cs typeface="+mn-cs"/>
              </a:rPr>
              <a:t>Student.</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657568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Complete the form by filling in your information and then choose </a:t>
            </a:r>
            <a:r>
              <a:rPr lang="en-US" b="1" dirty="0"/>
              <a:t>Next</a:t>
            </a:r>
            <a:r>
              <a:rPr lang="en-US" dirty="0"/>
              <a:t>.</a:t>
            </a:r>
          </a:p>
        </p:txBody>
      </p:sp>
    </p:spTree>
    <p:extLst>
      <p:ext uri="{BB962C8B-B14F-4D97-AF65-F5344CB8AC3E}">
        <p14:creationId xmlns:p14="http://schemas.microsoft.com/office/powerpoint/2010/main" val="38725901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you will select the account type. For a free account (no credit card required), select </a:t>
            </a:r>
            <a:r>
              <a:rPr lang="en-US" b="1" dirty="0"/>
              <a:t>Click here to select an AWS Educate Starter Account</a:t>
            </a:r>
            <a:r>
              <a:rPr lang="en-US" dirty="0"/>
              <a:t>. Then, choose </a:t>
            </a:r>
            <a:r>
              <a:rPr lang="en-US" b="1" dirty="0"/>
              <a:t>Next</a:t>
            </a:r>
            <a:r>
              <a:rPr lang="en-US" dirty="0"/>
              <a:t>.</a:t>
            </a:r>
          </a:p>
        </p:txBody>
      </p:sp>
    </p:spTree>
    <p:extLst>
      <p:ext uri="{BB962C8B-B14F-4D97-AF65-F5344CB8AC3E}">
        <p14:creationId xmlns:p14="http://schemas.microsoft.com/office/powerpoint/2010/main" val="3657282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your email for a message requesting verification of your email address and select the link in that message to provide verification. Upon address verification, you will be presented with the account terms and conditions for your review. </a:t>
            </a:r>
          </a:p>
          <a:p>
            <a:endParaRPr lang="en-US" dirty="0"/>
          </a:p>
          <a:p>
            <a:r>
              <a:rPr lang="en-US" dirty="0"/>
              <a:t>After you review and accept the terms and conditions, your application will be submitted for review and approval. You will be notified when the review is complete.</a:t>
            </a:r>
          </a:p>
        </p:txBody>
      </p:sp>
    </p:spTree>
    <p:extLst>
      <p:ext uri="{BB962C8B-B14F-4D97-AF65-F5344CB8AC3E}">
        <p14:creationId xmlns:p14="http://schemas.microsoft.com/office/powerpoint/2010/main" val="11439985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your review is approved and your account is approved, you are ready to log in. Visit the link </a:t>
            </a:r>
            <a:r>
              <a:rPr lang="en-US" dirty="0">
                <a:hlinkClick r:id="rId3"/>
              </a:rPr>
              <a:t>https://www.awseducate.com/signin/SiteLogin</a:t>
            </a:r>
            <a:r>
              <a:rPr lang="en-US" dirty="0"/>
              <a:t> to log in to your AWS Educate account.</a:t>
            </a:r>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5567241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Up next, we will start with Unit 1 where we gain an understanding of what cloud computing is, gain insight into the economics of cloud that are driving this transformation, and introduce the AWS Infrastructure.</a:t>
            </a:r>
          </a:p>
        </p:txBody>
      </p:sp>
    </p:spTree>
    <p:extLst>
      <p:ext uri="{BB962C8B-B14F-4D97-AF65-F5344CB8AC3E}">
        <p14:creationId xmlns:p14="http://schemas.microsoft.com/office/powerpoint/2010/main" val="35420657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participating! </a:t>
            </a:r>
          </a:p>
        </p:txBody>
      </p:sp>
    </p:spTree>
    <p:extLst>
      <p:ext uri="{BB962C8B-B14F-4D97-AF65-F5344CB8AC3E}">
        <p14:creationId xmlns:p14="http://schemas.microsoft.com/office/powerpoint/2010/main" val="3754749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During this course, we will:</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Define cloud concepts, including what the cloud is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Explain cloud economics and what is driving the move to the cloud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Learn about the core AWS services available in the cloud and review several use cases to see these services in action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Explain security in the cloud and the security responsibilities related to different cloud elements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Describe basic architectural principles utilized for constructing cloud solutions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Review billing and support services available for AWS cloud services</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369125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achieve these objectives, we will explore the following topics: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Module 0 shares a course overview</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Module 1 introduces cloud concepts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Module 2 highlights AWS core services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Module 3 demonstrates AWS cloud security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Module 4 introduces cloud architecting</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Module 5 reveals cloud billing and support services</a:t>
            </a:r>
          </a:p>
          <a:p>
            <a:endParaRPr lang="en-US" dirty="0"/>
          </a:p>
        </p:txBody>
      </p:sp>
    </p:spTree>
    <p:extLst>
      <p:ext uri="{BB962C8B-B14F-4D97-AF65-F5344CB8AC3E}">
        <p14:creationId xmlns:p14="http://schemas.microsoft.com/office/powerpoint/2010/main" val="1013505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Module 1, we discuss the basics of cloud computing.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part one, you’ll learn what cloud computing is. In part two, you’ll discover the six advantages of cloud computing. In part three, we’ll reveal what Amazon Web Services is and, in part four, you’ll be introduced to the AWS Cloud Adoption Framework.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Then we’ll review the economics of the cloud platform. We discuss the fundamentals of pricing and the total cost of ownership associated with a cloud solution.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end our cloud concepts discussion with an overview of the AWS Global infrastructure to understand the platform that hosts the AWS services and the services offered by AWS.</a:t>
            </a:r>
          </a:p>
        </p:txBody>
      </p:sp>
    </p:spTree>
    <p:extLst>
      <p:ext uri="{BB962C8B-B14F-4D97-AF65-F5344CB8AC3E}">
        <p14:creationId xmlns:p14="http://schemas.microsoft.com/office/powerpoint/2010/main" val="1497770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Module 2, we introduce the core AWS services including compute, storage, Virtual Private Cloud (or VPC), database, and high availability and reliability.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the first section, we take a deep dive into compute services. In Part 1, we start by looking at AWS services and the different service categories. In Part 2, we provide an overview to compute services and in Part 3 we review Amazon EC2. Part 4 helps you understand how to optimize costs. We explore AWS Security Groups in Part 5, load balancing in Part 6, serverless computing with AWS Lambda in Part 7, and AWS Elastic Beanstalk in Part 8. </a:t>
            </a:r>
            <a:endParaRPr lang="en-US" dirty="0"/>
          </a:p>
        </p:txBody>
      </p:sp>
    </p:spTree>
    <p:extLst>
      <p:ext uri="{BB962C8B-B14F-4D97-AF65-F5344CB8AC3E}">
        <p14:creationId xmlns:p14="http://schemas.microsoft.com/office/powerpoint/2010/main" val="2820940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Section 2, we move to another core service, storage. In parts 1 and 2, we start by reviewing Elastic Block Storage (ELB) and then move on to Amazon Simple Storage Service (SSS). Part 3 looks at Amazon Elastic File System (EFS) and Part 4 reviews Amazon Glacier.</a:t>
            </a:r>
          </a:p>
          <a:p>
            <a:endParaRPr lang="en-US" dirty="0"/>
          </a:p>
          <a:p>
            <a:r>
              <a:rPr lang="en-US" dirty="0"/>
              <a:t>Section 3 reviews the networking core service, Amazon Virtual Private Cloud (VPC).  </a:t>
            </a:r>
          </a:p>
          <a:p>
            <a:endParaRPr lang="en-US" dirty="0"/>
          </a:p>
          <a:p>
            <a:r>
              <a:rPr lang="en-US" dirty="0"/>
              <a:t>Finally, Section 4 introduces a variety of database services including Amazon Relational Database Service in Part 1, Amazon DynamoDB in Part 2, Amazon Redshift in Part 3, and Amazon Aurora in Part 4.</a:t>
            </a:r>
          </a:p>
        </p:txBody>
      </p:sp>
    </p:spTree>
    <p:extLst>
      <p:ext uri="{BB962C8B-B14F-4D97-AF65-F5344CB8AC3E}">
        <p14:creationId xmlns:p14="http://schemas.microsoft.com/office/powerpoint/2010/main" val="16311231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8"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7" name="TextBox 6"/>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98" y="-2237"/>
            <a:ext cx="12193268"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460375" indent="-460375">
              <a:buFontTx/>
              <a:buBlip>
                <a:blip r:embed="rId3"/>
              </a:buBlip>
              <a:tabLst/>
              <a:defRPr b="0" i="0">
                <a:solidFill>
                  <a:schemeClr val="tx1"/>
                </a:solidFill>
                <a:latin typeface="Amazon Ember Light" charset="0"/>
                <a:ea typeface="Amazon Ember Light" charset="0"/>
                <a:cs typeface="Amazon Ember Light" charset="0"/>
              </a:defRPr>
            </a:lvl1pPr>
            <a:lvl2pPr marL="920750" indent="-463550">
              <a:buFontTx/>
              <a:buBlip>
                <a:blip r:embed="rId3"/>
              </a:buBlip>
              <a:tabLst/>
              <a:defRPr b="0" i="0">
                <a:solidFill>
                  <a:schemeClr val="tx1"/>
                </a:solidFill>
                <a:latin typeface="Amazon Ember Light" charset="0"/>
                <a:ea typeface="Amazon Ember Light" charset="0"/>
                <a:cs typeface="Amazon Ember Light" charset="0"/>
              </a:defRPr>
            </a:lvl2pPr>
            <a:lvl3pPr marL="1381125" indent="-466725">
              <a:buFontTx/>
              <a:buBlip>
                <a:blip r:embed="rId3"/>
              </a:buBlip>
              <a:tabLst/>
              <a:defRPr b="0" i="0">
                <a:solidFill>
                  <a:schemeClr val="tx1"/>
                </a:solidFill>
                <a:latin typeface="Amazon Ember Light" charset="0"/>
                <a:ea typeface="Amazon Ember Light" charset="0"/>
                <a:cs typeface="Amazon Ember Light" charset="0"/>
              </a:defRPr>
            </a:lvl3pPr>
            <a:lvl4pPr marL="1778000" indent="-406400">
              <a:buFontTx/>
              <a:buBlip>
                <a:blip r:embed="rId3"/>
              </a:buBlip>
              <a:tabLst/>
              <a:defRPr b="0" i="0">
                <a:solidFill>
                  <a:schemeClr val="tx1"/>
                </a:solidFill>
                <a:latin typeface="Amazon Ember Light" charset="0"/>
                <a:ea typeface="Amazon Ember Light" charset="0"/>
                <a:cs typeface="Amazon Ember Light" charset="0"/>
              </a:defRPr>
            </a:lvl4pPr>
            <a:lvl5pPr marL="2301875" indent="-473075">
              <a:buFontTx/>
              <a:buBlip>
                <a:blip r:embed="rId3"/>
              </a:buBlip>
              <a:tabLst/>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4" name="TextBox 3"/>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9/30/2019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4.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5.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18.xml"/><Relationship Id="rId5" Type="http://schemas.openxmlformats.org/officeDocument/2006/relationships/image" Target="../media/image19.927B3520"/><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19.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0.xml"/><Relationship Id="rId5" Type="http://schemas.openxmlformats.org/officeDocument/2006/relationships/image" Target="../media/image22.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21.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24.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25.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28.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30.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31.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32.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33.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34.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36.xml"/><Relationship Id="rId5" Type="http://schemas.openxmlformats.org/officeDocument/2006/relationships/image" Target="../media/image38.png"/><Relationship Id="rId4" Type="http://schemas.openxmlformats.org/officeDocument/2006/relationships/hyperlink" Target="https://aws.amazon.com/education/awseducate/" TargetMode="Externa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37.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38.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39.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40.xml"/><Relationship Id="rId4" Type="http://schemas.openxmlformats.org/officeDocument/2006/relationships/image" Target="../media/image42.jp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41.xml"/><Relationship Id="rId5" Type="http://schemas.openxmlformats.org/officeDocument/2006/relationships/hyperlink" Target="https://www.awseducate.com/signin/SiteLogin" TargetMode="Externa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208133" y="2991780"/>
            <a:ext cx="6609494" cy="1303418"/>
          </a:xfrm>
        </p:spPr>
        <p:txBody>
          <a:bodyPr/>
          <a:lstStyle/>
          <a:p>
            <a:r>
              <a:rPr lang="en-US" sz="5400" dirty="0"/>
              <a:t>Welcome to </a:t>
            </a:r>
            <a:br>
              <a:rPr lang="en-US" sz="5400" dirty="0"/>
            </a:br>
            <a:r>
              <a:rPr lang="en-US" sz="5400" dirty="0"/>
              <a:t>AWS Academy</a:t>
            </a:r>
            <a:br>
              <a:rPr lang="en-US" sz="5400" dirty="0"/>
            </a:br>
            <a:br>
              <a:rPr lang="en-US" sz="2000" dirty="0"/>
            </a:br>
            <a:r>
              <a:rPr lang="en-US" sz="2400" dirty="0"/>
              <a:t>Academy</a:t>
            </a:r>
            <a:r>
              <a:rPr lang="en-US" sz="2000" dirty="0"/>
              <a:t> </a:t>
            </a:r>
            <a:r>
              <a:rPr lang="en-US" sz="2400" dirty="0"/>
              <a:t>Cloud Foundations Course Overview</a:t>
            </a:r>
          </a:p>
        </p:txBody>
      </p:sp>
      <p:sp>
        <p:nvSpPr>
          <p:cNvPr id="3" name="TextBox 2">
            <a:extLst>
              <a:ext uri="{FF2B5EF4-FFF2-40B4-BE49-F238E27FC236}">
                <a16:creationId xmlns:a16="http://schemas.microsoft.com/office/drawing/2014/main" id="{F2840A21-059C-6945-A2B2-1963067BEF52}"/>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3163836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8905461" cy="779463"/>
          </a:xfrm>
        </p:spPr>
        <p:txBody>
          <a:bodyPr>
            <a:noAutofit/>
          </a:bodyPr>
          <a:lstStyle/>
          <a:p>
            <a:r>
              <a:rPr lang="en-US" sz="4000" dirty="0"/>
              <a:t>Module 2 Details: AWS Core Services</a:t>
            </a:r>
          </a:p>
        </p:txBody>
      </p:sp>
      <p:sp>
        <p:nvSpPr>
          <p:cNvPr id="3" name="Content Placeholder 2"/>
          <p:cNvSpPr>
            <a:spLocks noGrp="1"/>
          </p:cNvSpPr>
          <p:nvPr>
            <p:ph idx="1"/>
          </p:nvPr>
        </p:nvSpPr>
        <p:spPr>
          <a:xfrm>
            <a:off x="238539" y="1345712"/>
            <a:ext cx="10515600" cy="5213414"/>
          </a:xfrm>
        </p:spPr>
        <p:txBody>
          <a:bodyPr>
            <a:noAutofit/>
          </a:bodyPr>
          <a:lstStyle/>
          <a:p>
            <a:pPr>
              <a:spcBef>
                <a:spcPts val="2400"/>
              </a:spcBef>
            </a:pPr>
            <a:r>
              <a:rPr lang="en-US" sz="2000" b="1" dirty="0"/>
              <a:t>SECTION 2.0.5</a:t>
            </a:r>
            <a:r>
              <a:rPr lang="en-US" sz="2000" dirty="0"/>
              <a:t>: Elastic Load Balancing, Amazon CloudWatch, Auto Scaling</a:t>
            </a:r>
          </a:p>
          <a:p>
            <a:pPr lvl="1">
              <a:spcBef>
                <a:spcPts val="1600"/>
              </a:spcBef>
            </a:pPr>
            <a:r>
              <a:rPr lang="en-US" sz="1800" b="1" dirty="0"/>
              <a:t>Part 1</a:t>
            </a:r>
            <a:r>
              <a:rPr lang="en-US" sz="1800" dirty="0"/>
              <a:t>: Elastic Load Balancing (ELB) </a:t>
            </a:r>
          </a:p>
          <a:p>
            <a:pPr lvl="1">
              <a:spcBef>
                <a:spcPts val="1600"/>
              </a:spcBef>
            </a:pPr>
            <a:r>
              <a:rPr lang="en-US" sz="1800" b="1" dirty="0"/>
              <a:t>Part 2: </a:t>
            </a:r>
            <a:r>
              <a:rPr lang="en-US" sz="1800" dirty="0"/>
              <a:t>Amazon CloudWatch</a:t>
            </a:r>
          </a:p>
          <a:p>
            <a:pPr lvl="1">
              <a:spcBef>
                <a:spcPts val="1600"/>
              </a:spcBef>
            </a:pPr>
            <a:r>
              <a:rPr lang="en-US" sz="1800" b="1" dirty="0"/>
              <a:t>Part 3</a:t>
            </a:r>
            <a:r>
              <a:rPr lang="en-US" sz="1800" dirty="0"/>
              <a:t>: Auto Scaling</a:t>
            </a:r>
          </a:p>
        </p:txBody>
      </p:sp>
    </p:spTree>
    <p:custDataLst>
      <p:tags r:id="rId1"/>
    </p:custDataLst>
    <p:extLst>
      <p:ext uri="{BB962C8B-B14F-4D97-AF65-F5344CB8AC3E}">
        <p14:creationId xmlns:p14="http://schemas.microsoft.com/office/powerpoint/2010/main" val="847619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8905461" cy="779463"/>
          </a:xfrm>
        </p:spPr>
        <p:txBody>
          <a:bodyPr>
            <a:normAutofit/>
          </a:bodyPr>
          <a:lstStyle/>
          <a:p>
            <a:r>
              <a:rPr lang="en-US" sz="4000" dirty="0"/>
              <a:t>Module 3 Details: AWS Cloud Security</a:t>
            </a:r>
          </a:p>
        </p:txBody>
      </p:sp>
      <p:sp>
        <p:nvSpPr>
          <p:cNvPr id="3" name="Content Placeholder 2"/>
          <p:cNvSpPr>
            <a:spLocks noGrp="1"/>
          </p:cNvSpPr>
          <p:nvPr>
            <p:ph idx="1"/>
          </p:nvPr>
        </p:nvSpPr>
        <p:spPr/>
        <p:txBody>
          <a:bodyPr>
            <a:noAutofit/>
          </a:bodyPr>
          <a:lstStyle/>
          <a:p>
            <a:pPr marL="493713" indent="-493713">
              <a:spcBef>
                <a:spcPts val="1800"/>
              </a:spcBef>
            </a:pPr>
            <a:r>
              <a:rPr lang="en-US" sz="2400" b="1" dirty="0"/>
              <a:t>Part 1</a:t>
            </a:r>
            <a:r>
              <a:rPr lang="en-US" sz="2400" dirty="0"/>
              <a:t>: AWS Shared Responsibility Model</a:t>
            </a:r>
          </a:p>
          <a:p>
            <a:pPr marL="493713" indent="-493713">
              <a:spcBef>
                <a:spcPts val="1800"/>
              </a:spcBef>
            </a:pPr>
            <a:r>
              <a:rPr lang="en-US" sz="2400" b="1" dirty="0"/>
              <a:t>Part 2: </a:t>
            </a:r>
            <a:r>
              <a:rPr lang="en-US" sz="2400" dirty="0"/>
              <a:t>AWS Identity and Access Management (IAM)</a:t>
            </a:r>
          </a:p>
          <a:p>
            <a:pPr marL="493713" indent="-493713">
              <a:spcBef>
                <a:spcPts val="1800"/>
              </a:spcBef>
            </a:pPr>
            <a:r>
              <a:rPr lang="en-US" sz="2400" b="1" dirty="0"/>
              <a:t>Part 3</a:t>
            </a:r>
            <a:r>
              <a:rPr lang="en-US" sz="2400" dirty="0"/>
              <a:t>: AWS Trusted Advisor</a:t>
            </a:r>
          </a:p>
          <a:p>
            <a:pPr marL="493713" indent="-493713">
              <a:spcBef>
                <a:spcPts val="1800"/>
              </a:spcBef>
            </a:pPr>
            <a:r>
              <a:rPr lang="en-US" sz="2400" b="1" dirty="0"/>
              <a:t>Part 4</a:t>
            </a:r>
            <a:r>
              <a:rPr lang="en-US" sz="2400" dirty="0"/>
              <a:t>: AWS </a:t>
            </a:r>
            <a:r>
              <a:rPr lang="en-US" sz="2400" dirty="0" err="1"/>
              <a:t>CloudTrail</a:t>
            </a:r>
            <a:endParaRPr lang="en-US" sz="2400" dirty="0"/>
          </a:p>
          <a:p>
            <a:pPr marL="493713" indent="-493713">
              <a:spcBef>
                <a:spcPts val="1800"/>
              </a:spcBef>
            </a:pPr>
            <a:r>
              <a:rPr lang="en-US" sz="2400" b="1" dirty="0"/>
              <a:t>Part 5</a:t>
            </a:r>
            <a:r>
              <a:rPr lang="en-US" sz="2400" dirty="0"/>
              <a:t>: AWS </a:t>
            </a:r>
            <a:r>
              <a:rPr lang="en-US" sz="2400" dirty="0" err="1"/>
              <a:t>Config</a:t>
            </a:r>
            <a:endParaRPr lang="en-US" sz="2400" dirty="0"/>
          </a:p>
          <a:p>
            <a:pPr marL="493713" indent="-493713">
              <a:spcBef>
                <a:spcPts val="1800"/>
              </a:spcBef>
            </a:pPr>
            <a:r>
              <a:rPr lang="en-US" sz="2400" b="1" dirty="0"/>
              <a:t>Part 6: </a:t>
            </a:r>
            <a:r>
              <a:rPr lang="en-US" sz="2400" dirty="0"/>
              <a:t>AWS Day One Best Practice Review</a:t>
            </a:r>
          </a:p>
          <a:p>
            <a:pPr marL="493713" indent="-493713">
              <a:spcBef>
                <a:spcPts val="1800"/>
              </a:spcBef>
            </a:pPr>
            <a:r>
              <a:rPr lang="en-US" sz="2400" b="1" dirty="0"/>
              <a:t>Part 7</a:t>
            </a:r>
            <a:r>
              <a:rPr lang="en-US" sz="2400" dirty="0"/>
              <a:t>: AWS Security and Compliance Programs</a:t>
            </a:r>
          </a:p>
          <a:p>
            <a:pPr marL="493713" indent="-493713">
              <a:spcBef>
                <a:spcPts val="1800"/>
              </a:spcBef>
            </a:pPr>
            <a:r>
              <a:rPr lang="en-US" sz="2400" b="1" dirty="0"/>
              <a:t>Part 8</a:t>
            </a:r>
            <a:r>
              <a:rPr lang="en-US" sz="2400" dirty="0"/>
              <a:t>: AWS Security Resources</a:t>
            </a:r>
          </a:p>
          <a:p>
            <a:pPr marL="493713" indent="-493713">
              <a:spcBef>
                <a:spcPts val="1800"/>
              </a:spcBef>
            </a:pPr>
            <a:r>
              <a:rPr lang="en-US" sz="2400" dirty="0"/>
              <a:t>Optional: AWS Day One Demonstration</a:t>
            </a:r>
          </a:p>
          <a:p>
            <a:pPr marL="493713" indent="-493713">
              <a:spcBef>
                <a:spcPts val="1800"/>
              </a:spcBef>
            </a:pPr>
            <a:endParaRPr lang="en-US" sz="2400" dirty="0"/>
          </a:p>
          <a:p>
            <a:pPr>
              <a:spcBef>
                <a:spcPts val="2400"/>
              </a:spcBef>
            </a:pPr>
            <a:endParaRPr lang="en-US" sz="2400" dirty="0"/>
          </a:p>
          <a:p>
            <a:pPr>
              <a:spcBef>
                <a:spcPts val="2400"/>
              </a:spcBef>
            </a:pPr>
            <a:endParaRPr lang="en-US" sz="2400" dirty="0"/>
          </a:p>
          <a:p>
            <a:pPr>
              <a:spcBef>
                <a:spcPts val="2400"/>
              </a:spcBef>
            </a:pPr>
            <a:endParaRPr lang="en-US" sz="2400" dirty="0"/>
          </a:p>
          <a:p>
            <a:pPr>
              <a:spcBef>
                <a:spcPts val="2400"/>
              </a:spcBef>
            </a:pPr>
            <a:endParaRPr lang="en-US" sz="2400" dirty="0"/>
          </a:p>
          <a:p>
            <a:pPr>
              <a:spcBef>
                <a:spcPts val="2400"/>
              </a:spcBef>
            </a:pPr>
            <a:endParaRPr lang="en-US" sz="2400" dirty="0"/>
          </a:p>
          <a:p>
            <a:pPr>
              <a:spcBef>
                <a:spcPts val="2400"/>
              </a:spcBef>
            </a:pPr>
            <a:endParaRPr lang="en-US" sz="2400" dirty="0"/>
          </a:p>
        </p:txBody>
      </p:sp>
      <p:pic>
        <p:nvPicPr>
          <p:cNvPr id="4" name="Picture 3">
            <a:extLst>
              <a:ext uri="{FF2B5EF4-FFF2-40B4-BE49-F238E27FC236}">
                <a16:creationId xmlns:a16="http://schemas.microsoft.com/office/drawing/2014/main" id="{13185C99-6FC3-2240-AEAB-7022442DCB6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6" t="5546" r="1275" b="7914"/>
          <a:stretch/>
        </p:blipFill>
        <p:spPr>
          <a:xfrm>
            <a:off x="9875520" y="1463040"/>
            <a:ext cx="2057400" cy="1809650"/>
          </a:xfrm>
          <a:prstGeom prst="rect">
            <a:avLst/>
          </a:prstGeom>
        </p:spPr>
      </p:pic>
    </p:spTree>
    <p:custDataLst>
      <p:tags r:id="rId1"/>
    </p:custDataLst>
    <p:extLst>
      <p:ext uri="{BB962C8B-B14F-4D97-AF65-F5344CB8AC3E}">
        <p14:creationId xmlns:p14="http://schemas.microsoft.com/office/powerpoint/2010/main" val="253885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8905461" cy="779463"/>
          </a:xfrm>
        </p:spPr>
        <p:txBody>
          <a:bodyPr>
            <a:normAutofit/>
          </a:bodyPr>
          <a:lstStyle/>
          <a:p>
            <a:r>
              <a:rPr lang="en-US" sz="4000" dirty="0"/>
              <a:t>Module 4 Details: Cloud Architecting</a:t>
            </a:r>
          </a:p>
        </p:txBody>
      </p:sp>
      <p:sp>
        <p:nvSpPr>
          <p:cNvPr id="3" name="Content Placeholder 2"/>
          <p:cNvSpPr>
            <a:spLocks noGrp="1"/>
          </p:cNvSpPr>
          <p:nvPr>
            <p:ph idx="1"/>
          </p:nvPr>
        </p:nvSpPr>
        <p:spPr>
          <a:xfrm>
            <a:off x="238539" y="1440305"/>
            <a:ext cx="9636981" cy="4913308"/>
          </a:xfrm>
        </p:spPr>
        <p:txBody>
          <a:bodyPr>
            <a:noAutofit/>
          </a:bodyPr>
          <a:lstStyle/>
          <a:p>
            <a:pPr marL="493713" indent="-493713">
              <a:spcBef>
                <a:spcPts val="1800"/>
              </a:spcBef>
            </a:pPr>
            <a:r>
              <a:rPr lang="en-US" sz="2400" b="1" dirty="0"/>
              <a:t>Part 1: </a:t>
            </a:r>
            <a:r>
              <a:rPr lang="en-US" sz="2400" dirty="0"/>
              <a:t>Introduction to the Well-Architected Framework</a:t>
            </a:r>
          </a:p>
          <a:p>
            <a:pPr marL="493713" indent="-493713">
              <a:spcBef>
                <a:spcPts val="1800"/>
              </a:spcBef>
            </a:pPr>
            <a:r>
              <a:rPr lang="en-US" sz="2400" b="1" dirty="0"/>
              <a:t>Part 2: </a:t>
            </a:r>
            <a:r>
              <a:rPr lang="en-US" sz="2400" dirty="0"/>
              <a:t>Well-Architected Design Principles</a:t>
            </a:r>
          </a:p>
          <a:p>
            <a:pPr marL="493713" indent="-493713">
              <a:spcBef>
                <a:spcPts val="1800"/>
              </a:spcBef>
            </a:pPr>
            <a:r>
              <a:rPr lang="en-US" sz="2400" b="1" dirty="0"/>
              <a:t>Part 3: </a:t>
            </a:r>
            <a:r>
              <a:rPr lang="en-US" sz="2400" dirty="0"/>
              <a:t>Understanding High Availability and Reliability</a:t>
            </a:r>
          </a:p>
          <a:p>
            <a:pPr>
              <a:spcBef>
                <a:spcPts val="2400"/>
              </a:spcBef>
            </a:pPr>
            <a:r>
              <a:rPr lang="en-US" sz="2400" b="1" dirty="0"/>
              <a:t>Part 4: </a:t>
            </a:r>
            <a:r>
              <a:rPr lang="en-US" sz="2400" dirty="0"/>
              <a:t>Scaling</a:t>
            </a:r>
          </a:p>
          <a:p>
            <a:pPr>
              <a:spcBef>
                <a:spcPts val="2400"/>
              </a:spcBef>
            </a:pPr>
            <a:endParaRPr lang="en-US" sz="2400" dirty="0"/>
          </a:p>
          <a:p>
            <a:pPr>
              <a:spcBef>
                <a:spcPts val="2400"/>
              </a:spcBef>
            </a:pPr>
            <a:endParaRPr lang="en-US" sz="2400" dirty="0"/>
          </a:p>
          <a:p>
            <a:pPr>
              <a:spcBef>
                <a:spcPts val="2400"/>
              </a:spcBef>
            </a:pPr>
            <a:endParaRPr lang="en-US" sz="2400" dirty="0"/>
          </a:p>
        </p:txBody>
      </p:sp>
      <p:pic>
        <p:nvPicPr>
          <p:cNvPr id="5" name="Picture 4">
            <a:extLst>
              <a:ext uri="{FF2B5EF4-FFF2-40B4-BE49-F238E27FC236}">
                <a16:creationId xmlns:a16="http://schemas.microsoft.com/office/drawing/2014/main" id="{432FAD81-4646-6241-A5D5-7320B6515F6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84" t="5006" r="2750" b="3568"/>
          <a:stretch/>
        </p:blipFill>
        <p:spPr>
          <a:xfrm>
            <a:off x="9875520" y="1463040"/>
            <a:ext cx="2057400" cy="1980725"/>
          </a:xfrm>
          <a:prstGeom prst="rect">
            <a:avLst/>
          </a:prstGeom>
        </p:spPr>
      </p:pic>
    </p:spTree>
    <p:custDataLst>
      <p:tags r:id="rId1"/>
    </p:custDataLst>
    <p:extLst>
      <p:ext uri="{BB962C8B-B14F-4D97-AF65-F5344CB8AC3E}">
        <p14:creationId xmlns:p14="http://schemas.microsoft.com/office/powerpoint/2010/main" val="4290077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8905461" cy="779463"/>
          </a:xfrm>
        </p:spPr>
        <p:txBody>
          <a:bodyPr>
            <a:normAutofit fontScale="90000"/>
          </a:bodyPr>
          <a:lstStyle/>
          <a:p>
            <a:r>
              <a:rPr lang="en-US" sz="4000" dirty="0"/>
              <a:t>Module 5 Details: Cloud Billing and Support</a:t>
            </a:r>
          </a:p>
        </p:txBody>
      </p:sp>
      <p:sp>
        <p:nvSpPr>
          <p:cNvPr id="3" name="Content Placeholder 2"/>
          <p:cNvSpPr>
            <a:spLocks noGrp="1"/>
          </p:cNvSpPr>
          <p:nvPr>
            <p:ph idx="1"/>
          </p:nvPr>
        </p:nvSpPr>
        <p:spPr>
          <a:xfrm>
            <a:off x="238539" y="1440305"/>
            <a:ext cx="9636981" cy="4913308"/>
          </a:xfrm>
        </p:spPr>
        <p:txBody>
          <a:bodyPr>
            <a:noAutofit/>
          </a:bodyPr>
          <a:lstStyle/>
          <a:p>
            <a:pPr marL="493713" indent="-493713">
              <a:spcBef>
                <a:spcPts val="1800"/>
              </a:spcBef>
            </a:pPr>
            <a:r>
              <a:rPr lang="en-US" sz="2400" b="1" dirty="0"/>
              <a:t>Part 1: </a:t>
            </a:r>
            <a:r>
              <a:rPr lang="en-US" sz="2400" dirty="0"/>
              <a:t>Introduction to AWS Organizations</a:t>
            </a:r>
          </a:p>
          <a:p>
            <a:pPr marL="493713" indent="-493713">
              <a:spcBef>
                <a:spcPts val="1800"/>
              </a:spcBef>
            </a:pPr>
            <a:r>
              <a:rPr lang="en-US" sz="2400" b="1" dirty="0"/>
              <a:t>Part 2: </a:t>
            </a:r>
            <a:r>
              <a:rPr lang="en-US" sz="2400" dirty="0"/>
              <a:t>AWS Cost Explorer</a:t>
            </a:r>
            <a:endParaRPr lang="en-US" sz="2400" b="1" dirty="0"/>
          </a:p>
          <a:p>
            <a:pPr marL="493713" indent="-493713">
              <a:spcBef>
                <a:spcPts val="1800"/>
              </a:spcBef>
            </a:pPr>
            <a:r>
              <a:rPr lang="en-US" sz="2400" b="1" dirty="0"/>
              <a:t>Part 3: </a:t>
            </a:r>
            <a:r>
              <a:rPr lang="en-US" sz="2400" dirty="0"/>
              <a:t>Overview of AWS Technical Support Plans and Costs</a:t>
            </a:r>
          </a:p>
          <a:p>
            <a:pPr>
              <a:spcBef>
                <a:spcPts val="2400"/>
              </a:spcBef>
            </a:pPr>
            <a:endParaRPr lang="en-US" sz="2400" dirty="0"/>
          </a:p>
          <a:p>
            <a:pPr>
              <a:spcBef>
                <a:spcPts val="2400"/>
              </a:spcBef>
            </a:pPr>
            <a:endParaRPr lang="en-US" sz="2400" dirty="0"/>
          </a:p>
          <a:p>
            <a:pPr>
              <a:spcBef>
                <a:spcPts val="2400"/>
              </a:spcBef>
            </a:pPr>
            <a:endParaRPr lang="en-US" sz="2400" dirty="0"/>
          </a:p>
        </p:txBody>
      </p:sp>
      <p:pic>
        <p:nvPicPr>
          <p:cNvPr id="6" name="Picture 5">
            <a:extLst>
              <a:ext uri="{FF2B5EF4-FFF2-40B4-BE49-F238E27FC236}">
                <a16:creationId xmlns:a16="http://schemas.microsoft.com/office/drawing/2014/main" id="{76CCF1CB-4921-ED4A-AB00-31EF5622019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619" t="8553" r="9671" b="9737"/>
          <a:stretch/>
        </p:blipFill>
        <p:spPr>
          <a:xfrm>
            <a:off x="9875520" y="1463040"/>
            <a:ext cx="2057400" cy="2057401"/>
          </a:xfrm>
          <a:prstGeom prst="rect">
            <a:avLst/>
          </a:prstGeom>
        </p:spPr>
      </p:pic>
    </p:spTree>
    <p:custDataLst>
      <p:tags r:id="rId1"/>
    </p:custDataLst>
    <p:extLst>
      <p:ext uri="{BB962C8B-B14F-4D97-AF65-F5344CB8AC3E}">
        <p14:creationId xmlns:p14="http://schemas.microsoft.com/office/powerpoint/2010/main" val="3691136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662609" y="2770243"/>
            <a:ext cx="9723595" cy="779463"/>
          </a:xfrm>
        </p:spPr>
        <p:txBody>
          <a:bodyPr/>
          <a:lstStyle/>
          <a:p>
            <a:r>
              <a:rPr lang="en-US" sz="4400" dirty="0"/>
              <a:t>Part 2: Create Your AWS Training Portal Account</a:t>
            </a:r>
          </a:p>
        </p:txBody>
      </p:sp>
    </p:spTree>
    <p:extLst>
      <p:ext uri="{BB962C8B-B14F-4D97-AF65-F5344CB8AC3E}">
        <p14:creationId xmlns:p14="http://schemas.microsoft.com/office/powerpoint/2010/main" val="63270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442490" cy="779463"/>
          </a:xfrm>
        </p:spPr>
        <p:txBody>
          <a:bodyPr>
            <a:noAutofit/>
          </a:bodyPr>
          <a:lstStyle/>
          <a:p>
            <a:r>
              <a:rPr lang="en-US" sz="4000" dirty="0"/>
              <a:t>Log in to the AWS Training Portal</a:t>
            </a:r>
          </a:p>
        </p:txBody>
      </p:sp>
      <p:sp>
        <p:nvSpPr>
          <p:cNvPr id="5" name="Content Placeholder 4"/>
          <p:cNvSpPr>
            <a:spLocks noGrp="1"/>
          </p:cNvSpPr>
          <p:nvPr>
            <p:ph idx="1"/>
          </p:nvPr>
        </p:nvSpPr>
        <p:spPr/>
        <p:txBody>
          <a:bodyPr>
            <a:noAutofit/>
          </a:bodyPr>
          <a:lstStyle/>
          <a:p>
            <a:pPr>
              <a:spcBef>
                <a:spcPts val="1800"/>
              </a:spcBef>
            </a:pPr>
            <a:r>
              <a:rPr lang="en-US" dirty="0"/>
              <a:t>Self-registration link provided by your instructor.</a:t>
            </a:r>
          </a:p>
          <a:p>
            <a:pPr>
              <a:spcBef>
                <a:spcPts val="1800"/>
              </a:spcBef>
            </a:pPr>
            <a:r>
              <a:rPr lang="en-US" dirty="0"/>
              <a:t>Click </a:t>
            </a:r>
            <a:r>
              <a:rPr lang="en-US" b="1" dirty="0"/>
              <a:t>Create an Account </a:t>
            </a:r>
            <a:r>
              <a:rPr lang="en-US" dirty="0"/>
              <a:t>or</a:t>
            </a:r>
            <a:r>
              <a:rPr lang="en-US" b="1" dirty="0"/>
              <a:t> Sign In.</a:t>
            </a:r>
          </a:p>
          <a:p>
            <a:pPr>
              <a:spcBef>
                <a:spcPts val="1800"/>
              </a:spcBef>
            </a:pPr>
            <a:r>
              <a:rPr lang="en-US" dirty="0"/>
              <a:t>Use your existing Amazon.com account or create a new one.</a:t>
            </a:r>
          </a:p>
        </p:txBody>
      </p:sp>
      <p:pic>
        <p:nvPicPr>
          <p:cNvPr id="4" name="Picture 3">
            <a:extLst>
              <a:ext uri="{FF2B5EF4-FFF2-40B4-BE49-F238E27FC236}">
                <a16:creationId xmlns:a16="http://schemas.microsoft.com/office/drawing/2014/main" id="{C9F40669-4E9B-E449-9550-226E8DA93004}"/>
              </a:ext>
            </a:extLst>
          </p:cNvPr>
          <p:cNvPicPr>
            <a:picLocks noChangeAspect="1"/>
          </p:cNvPicPr>
          <p:nvPr/>
        </p:nvPicPr>
        <p:blipFill>
          <a:blip r:embed="rId4"/>
          <a:stretch>
            <a:fillRect/>
          </a:stretch>
        </p:blipFill>
        <p:spPr>
          <a:xfrm>
            <a:off x="1548883" y="3253270"/>
            <a:ext cx="3706939" cy="3181641"/>
          </a:xfrm>
          <a:prstGeom prst="rect">
            <a:avLst/>
          </a:prstGeom>
          <a:ln>
            <a:solidFill>
              <a:schemeClr val="tx1"/>
            </a:solidFill>
          </a:ln>
        </p:spPr>
      </p:pic>
      <p:cxnSp>
        <p:nvCxnSpPr>
          <p:cNvPr id="6" name="Straight Connector 5">
            <a:extLst>
              <a:ext uri="{FF2B5EF4-FFF2-40B4-BE49-F238E27FC236}">
                <a16:creationId xmlns:a16="http://schemas.microsoft.com/office/drawing/2014/main" id="{EFDD4058-CB51-1D4A-BB99-E1A29282D927}"/>
              </a:ext>
            </a:extLst>
          </p:cNvPr>
          <p:cNvCxnSpPr/>
          <p:nvPr/>
        </p:nvCxnSpPr>
        <p:spPr>
          <a:xfrm>
            <a:off x="6262414" y="3481870"/>
            <a:ext cx="0" cy="297180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F41B01BE-3F77-DC40-85CF-412B332AD6E8}"/>
              </a:ext>
            </a:extLst>
          </p:cNvPr>
          <p:cNvPicPr>
            <a:picLocks noChangeAspect="1"/>
          </p:cNvPicPr>
          <p:nvPr/>
        </p:nvPicPr>
        <p:blipFill>
          <a:blip r:embed="rId5"/>
          <a:stretch>
            <a:fillRect/>
          </a:stretch>
        </p:blipFill>
        <p:spPr>
          <a:xfrm>
            <a:off x="7162802" y="3253270"/>
            <a:ext cx="2626495" cy="3143412"/>
          </a:xfrm>
          <a:prstGeom prst="rect">
            <a:avLst/>
          </a:prstGeom>
          <a:ln w="6350">
            <a:solidFill>
              <a:schemeClr val="tx1"/>
            </a:solidFill>
          </a:ln>
        </p:spPr>
      </p:pic>
    </p:spTree>
    <p:custDataLst>
      <p:tags r:id="rId1"/>
    </p:custDataLst>
    <p:extLst>
      <p:ext uri="{BB962C8B-B14F-4D97-AF65-F5344CB8AC3E}">
        <p14:creationId xmlns:p14="http://schemas.microsoft.com/office/powerpoint/2010/main" val="1721169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278685" cy="779463"/>
          </a:xfrm>
        </p:spPr>
        <p:txBody>
          <a:bodyPr>
            <a:noAutofit/>
          </a:bodyPr>
          <a:lstStyle/>
          <a:p>
            <a:r>
              <a:rPr lang="en-US" sz="4000" dirty="0"/>
              <a:t>Accessing Curriculum Content</a:t>
            </a:r>
          </a:p>
        </p:txBody>
      </p:sp>
      <p:sp>
        <p:nvSpPr>
          <p:cNvPr id="5" name="Content Placeholder 4"/>
          <p:cNvSpPr>
            <a:spLocks noGrp="1"/>
          </p:cNvSpPr>
          <p:nvPr>
            <p:ph idx="1"/>
          </p:nvPr>
        </p:nvSpPr>
        <p:spPr/>
        <p:txBody>
          <a:bodyPr>
            <a:noAutofit/>
          </a:bodyPr>
          <a:lstStyle/>
          <a:p>
            <a:pPr>
              <a:spcBef>
                <a:spcPts val="1800"/>
              </a:spcBef>
            </a:pPr>
            <a:r>
              <a:rPr lang="en-US" dirty="0"/>
              <a:t>Always available within the </a:t>
            </a:r>
            <a:r>
              <a:rPr lang="en-US" b="1" dirty="0"/>
              <a:t>My Transcript</a:t>
            </a:r>
            <a:r>
              <a:rPr lang="en-US" dirty="0"/>
              <a:t> tab.</a:t>
            </a:r>
          </a:p>
          <a:p>
            <a:pPr>
              <a:spcBef>
                <a:spcPts val="1800"/>
              </a:spcBef>
            </a:pPr>
            <a:r>
              <a:rPr lang="en-US" dirty="0"/>
              <a:t>Click </a:t>
            </a:r>
            <a:r>
              <a:rPr lang="en-US" b="1" dirty="0"/>
              <a:t>Open</a:t>
            </a:r>
            <a:r>
              <a:rPr lang="en-US" dirty="0"/>
              <a:t> to see curriculum components.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40597" y="2867025"/>
            <a:ext cx="6503353" cy="3278027"/>
          </a:xfrm>
          <a:prstGeom prst="rect">
            <a:avLst/>
          </a:prstGeom>
          <a:noFill/>
          <a:ln w="9525" cmpd="sng">
            <a:solidFill>
              <a:srgbClr val="000000"/>
            </a:solidFill>
            <a:miter lim="800000"/>
            <a:headEnd/>
            <a:tailEnd/>
          </a:ln>
          <a:effectLst/>
        </p:spPr>
      </p:pic>
    </p:spTree>
    <p:custDataLst>
      <p:tags r:id="rId1"/>
    </p:custDataLst>
    <p:extLst>
      <p:ext uri="{BB962C8B-B14F-4D97-AF65-F5344CB8AC3E}">
        <p14:creationId xmlns:p14="http://schemas.microsoft.com/office/powerpoint/2010/main" val="3285680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278685" cy="779463"/>
          </a:xfrm>
        </p:spPr>
        <p:txBody>
          <a:bodyPr>
            <a:noAutofit/>
          </a:bodyPr>
          <a:lstStyle/>
          <a:p>
            <a:r>
              <a:rPr lang="en-US" sz="4000" dirty="0"/>
              <a:t>Accessing Lecture and Labs Content</a:t>
            </a:r>
          </a:p>
        </p:txBody>
      </p:sp>
      <p:sp>
        <p:nvSpPr>
          <p:cNvPr id="5" name="Content Placeholder 4"/>
          <p:cNvSpPr>
            <a:spLocks noGrp="1"/>
          </p:cNvSpPr>
          <p:nvPr>
            <p:ph idx="1"/>
          </p:nvPr>
        </p:nvSpPr>
        <p:spPr/>
        <p:txBody>
          <a:bodyPr>
            <a:noAutofit/>
          </a:bodyPr>
          <a:lstStyle/>
          <a:p>
            <a:pPr>
              <a:spcBef>
                <a:spcPts val="1800"/>
              </a:spcBef>
            </a:pPr>
            <a:r>
              <a:rPr lang="en-US" dirty="0"/>
              <a:t>Curriculum includes lectures, lab content, and assessments.</a:t>
            </a:r>
          </a:p>
          <a:p>
            <a:pPr>
              <a:spcBef>
                <a:spcPts val="1800"/>
              </a:spcBef>
            </a:pPr>
            <a:r>
              <a:rPr lang="en-US" dirty="0"/>
              <a:t>Sections can be collapsed or expanded.</a:t>
            </a:r>
          </a:p>
        </p:txBody>
      </p:sp>
      <p:pic>
        <p:nvPicPr>
          <p:cNvPr id="6" name="Picture 5">
            <a:extLst>
              <a:ext uri="{FF2B5EF4-FFF2-40B4-BE49-F238E27FC236}">
                <a16:creationId xmlns:a16="http://schemas.microsoft.com/office/drawing/2014/main" id="{46D5ED90-7F53-6D4C-A7CC-DE0DBECA8EB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438400" y="3206617"/>
            <a:ext cx="7315200" cy="2743200"/>
          </a:xfrm>
          <a:prstGeom prst="rect">
            <a:avLst/>
          </a:prstGeom>
          <a:ln w="6350">
            <a:solidFill>
              <a:schemeClr val="tx1"/>
            </a:solidFill>
          </a:ln>
        </p:spPr>
      </p:pic>
    </p:spTree>
    <p:custDataLst>
      <p:tags r:id="rId1"/>
    </p:custDataLst>
    <p:extLst>
      <p:ext uri="{BB962C8B-B14F-4D97-AF65-F5344CB8AC3E}">
        <p14:creationId xmlns:p14="http://schemas.microsoft.com/office/powerpoint/2010/main" val="965514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278685" cy="779463"/>
          </a:xfrm>
        </p:spPr>
        <p:txBody>
          <a:bodyPr>
            <a:noAutofit/>
          </a:bodyPr>
          <a:lstStyle/>
          <a:p>
            <a:r>
              <a:rPr lang="en-US" sz="4000" dirty="0"/>
              <a:t>Navigating the Curriculum</a:t>
            </a:r>
          </a:p>
        </p:txBody>
      </p:sp>
      <p:sp>
        <p:nvSpPr>
          <p:cNvPr id="5" name="Content Placeholder 4"/>
          <p:cNvSpPr>
            <a:spLocks noGrp="1"/>
          </p:cNvSpPr>
          <p:nvPr>
            <p:ph idx="1"/>
          </p:nvPr>
        </p:nvSpPr>
        <p:spPr/>
        <p:txBody>
          <a:bodyPr>
            <a:noAutofit/>
          </a:bodyPr>
          <a:lstStyle/>
          <a:p>
            <a:pPr>
              <a:spcBef>
                <a:spcPts val="1800"/>
              </a:spcBef>
            </a:pPr>
            <a:r>
              <a:rPr lang="en-US" dirty="0"/>
              <a:t>To access lecture and lab materials, click the </a:t>
            </a:r>
            <a:r>
              <a:rPr lang="en-US" b="1" dirty="0"/>
              <a:t>Launch Labs </a:t>
            </a:r>
            <a:r>
              <a:rPr lang="en-US" dirty="0"/>
              <a:t>button.</a:t>
            </a:r>
            <a:endParaRPr lang="en-US" b="1" dirty="0"/>
          </a:p>
          <a:p>
            <a:pPr>
              <a:spcBef>
                <a:spcPts val="1800"/>
              </a:spcBef>
            </a:pPr>
            <a:r>
              <a:rPr lang="en-US" dirty="0"/>
              <a:t>To access assessments, click the </a:t>
            </a:r>
            <a:r>
              <a:rPr lang="en-US" b="1" dirty="0"/>
              <a:t>Launch </a:t>
            </a:r>
            <a:r>
              <a:rPr lang="en-US" dirty="0"/>
              <a:t>button.</a:t>
            </a:r>
          </a:p>
        </p:txBody>
      </p:sp>
      <p:pic>
        <p:nvPicPr>
          <p:cNvPr id="7" name="Picture 6">
            <a:extLst>
              <a:ext uri="{FF2B5EF4-FFF2-40B4-BE49-F238E27FC236}">
                <a16:creationId xmlns:a16="http://schemas.microsoft.com/office/drawing/2014/main" id="{226F4C72-53F4-0349-89A4-8BC74D999FA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526348" y="3367032"/>
            <a:ext cx="7139305" cy="2595563"/>
          </a:xfrm>
          <a:prstGeom prst="rect">
            <a:avLst/>
          </a:prstGeom>
          <a:ln w="6350">
            <a:solidFill>
              <a:schemeClr val="tx1"/>
            </a:solidFill>
          </a:ln>
        </p:spPr>
      </p:pic>
    </p:spTree>
    <p:custDataLst>
      <p:tags r:id="rId1"/>
    </p:custDataLst>
    <p:extLst>
      <p:ext uri="{BB962C8B-B14F-4D97-AF65-F5344CB8AC3E}">
        <p14:creationId xmlns:p14="http://schemas.microsoft.com/office/powerpoint/2010/main" val="3053768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278685" cy="779463"/>
          </a:xfrm>
        </p:spPr>
        <p:txBody>
          <a:bodyPr>
            <a:noAutofit/>
          </a:bodyPr>
          <a:lstStyle/>
          <a:p>
            <a:r>
              <a:rPr lang="en-US" sz="4000" dirty="0"/>
              <a:t>Accessing Lecture and Labs Content</a:t>
            </a:r>
          </a:p>
        </p:txBody>
      </p:sp>
      <p:sp>
        <p:nvSpPr>
          <p:cNvPr id="5" name="Content Placeholder 4"/>
          <p:cNvSpPr>
            <a:spLocks noGrp="1"/>
          </p:cNvSpPr>
          <p:nvPr>
            <p:ph idx="1"/>
          </p:nvPr>
        </p:nvSpPr>
        <p:spPr>
          <a:xfrm>
            <a:off x="238539" y="1440305"/>
            <a:ext cx="10515600" cy="4913308"/>
          </a:xfrm>
        </p:spPr>
        <p:txBody>
          <a:bodyPr>
            <a:noAutofit/>
          </a:bodyPr>
          <a:lstStyle/>
          <a:p>
            <a:pPr>
              <a:spcBef>
                <a:spcPts val="1800"/>
              </a:spcBef>
            </a:pPr>
            <a:r>
              <a:rPr lang="en-US" dirty="0"/>
              <a:t>Click </a:t>
            </a:r>
            <a:r>
              <a:rPr lang="en-US" b="1" dirty="0"/>
              <a:t>Create new account in awsacademy.qwiklabs.com</a:t>
            </a:r>
            <a:endParaRPr lang="en-US" sz="2400" b="1" dirty="0"/>
          </a:p>
          <a:p>
            <a:pPr lvl="1">
              <a:spcBef>
                <a:spcPts val="1800"/>
              </a:spcBef>
            </a:pPr>
            <a:r>
              <a:rPr lang="en-US" b="1" dirty="0"/>
              <a:t>Note</a:t>
            </a:r>
            <a:r>
              <a:rPr lang="en-US" dirty="0"/>
              <a:t>: You only need to do this the first time you open the training portal. Thereafter, you’ll be redirected.</a:t>
            </a:r>
          </a:p>
        </p:txBody>
      </p:sp>
      <p:pic>
        <p:nvPicPr>
          <p:cNvPr id="12" name="Picture 11"/>
          <p:cNvPicPr>
            <a:picLocks noChangeAspect="1"/>
          </p:cNvPicPr>
          <p:nvPr/>
        </p:nvPicPr>
        <p:blipFill>
          <a:blip r:embed="rId4"/>
          <a:stretch>
            <a:fillRect/>
          </a:stretch>
        </p:blipFill>
        <p:spPr>
          <a:xfrm>
            <a:off x="2376487" y="3074619"/>
            <a:ext cx="6769410" cy="2597639"/>
          </a:xfrm>
          <a:prstGeom prst="rect">
            <a:avLst/>
          </a:prstGeom>
        </p:spPr>
      </p:pic>
      <p:pic>
        <p:nvPicPr>
          <p:cNvPr id="13" name="Picture 12"/>
          <p:cNvPicPr/>
          <p:nvPr/>
        </p:nvPicPr>
        <p:blipFill>
          <a:blip r:embed="rId5">
            <a:extLst>
              <a:ext uri="{28A0092B-C50C-407E-A947-70E740481C1C}">
                <a14:useLocalDpi xmlns:a14="http://schemas.microsoft.com/office/drawing/2010/main" val="0"/>
              </a:ext>
            </a:extLst>
          </a:blip>
          <a:srcRect/>
          <a:stretch>
            <a:fillRect/>
          </a:stretch>
        </p:blipFill>
        <p:spPr bwMode="auto">
          <a:xfrm>
            <a:off x="3127529" y="5745416"/>
            <a:ext cx="5267325" cy="681355"/>
          </a:xfrm>
          <a:prstGeom prst="rect">
            <a:avLst/>
          </a:prstGeom>
          <a:noFill/>
          <a:ln w="9525" cmpd="sng">
            <a:solidFill>
              <a:srgbClr val="000000"/>
            </a:solidFill>
            <a:miter lim="800000"/>
            <a:headEnd/>
            <a:tailEnd/>
          </a:ln>
          <a:effectLst/>
        </p:spPr>
      </p:pic>
    </p:spTree>
    <p:custDataLst>
      <p:tags r:id="rId1"/>
    </p:custDataLst>
    <p:extLst>
      <p:ext uri="{BB962C8B-B14F-4D97-AF65-F5344CB8AC3E}">
        <p14:creationId xmlns:p14="http://schemas.microsoft.com/office/powerpoint/2010/main" val="826057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a:xfrm>
            <a:off x="238539" y="1358108"/>
            <a:ext cx="10515600" cy="4913308"/>
          </a:xfrm>
        </p:spPr>
        <p:txBody>
          <a:bodyPr>
            <a:noAutofit/>
          </a:bodyPr>
          <a:lstStyle/>
          <a:p>
            <a:pPr>
              <a:spcBef>
                <a:spcPts val="1800"/>
              </a:spcBef>
            </a:pPr>
            <a:r>
              <a:rPr lang="en-US" b="1" dirty="0"/>
              <a:t>Part 1</a:t>
            </a:r>
            <a:r>
              <a:rPr lang="en-US" dirty="0"/>
              <a:t>: Course Overview and Objectives</a:t>
            </a:r>
            <a:endParaRPr lang="en-US" b="1" dirty="0"/>
          </a:p>
          <a:p>
            <a:pPr>
              <a:spcBef>
                <a:spcPts val="1800"/>
              </a:spcBef>
            </a:pPr>
            <a:r>
              <a:rPr lang="en-US" b="1" dirty="0"/>
              <a:t>Part 2</a:t>
            </a:r>
            <a:r>
              <a:rPr lang="en-US" dirty="0"/>
              <a:t>: Create Your AWS Training Portal Account</a:t>
            </a:r>
          </a:p>
          <a:p>
            <a:pPr>
              <a:spcBef>
                <a:spcPts val="1800"/>
              </a:spcBef>
            </a:pPr>
            <a:r>
              <a:rPr lang="en-US" b="1" dirty="0"/>
              <a:t>Part 3</a:t>
            </a:r>
            <a:r>
              <a:rPr lang="en-US" dirty="0"/>
              <a:t>: Access Your Course Materials</a:t>
            </a:r>
          </a:p>
          <a:p>
            <a:pPr>
              <a:spcBef>
                <a:spcPts val="1800"/>
              </a:spcBef>
            </a:pPr>
            <a:r>
              <a:rPr lang="en-US" b="1" dirty="0"/>
              <a:t>Optional: </a:t>
            </a:r>
          </a:p>
          <a:p>
            <a:pPr lvl="1">
              <a:spcBef>
                <a:spcPts val="1800"/>
              </a:spcBef>
            </a:pPr>
            <a:r>
              <a:rPr lang="en-US" b="1" dirty="0"/>
              <a:t>Part 4</a:t>
            </a:r>
            <a:r>
              <a:rPr lang="en-US" dirty="0"/>
              <a:t>: Create Your AWS Free Tier Account</a:t>
            </a:r>
          </a:p>
          <a:p>
            <a:pPr lvl="1">
              <a:spcBef>
                <a:spcPts val="1800"/>
              </a:spcBef>
            </a:pPr>
            <a:r>
              <a:rPr lang="en-US" b="1" dirty="0"/>
              <a:t>Part 5</a:t>
            </a:r>
            <a:r>
              <a:rPr lang="en-US" dirty="0"/>
              <a:t>: Create Your AWS Educate Account</a:t>
            </a:r>
          </a:p>
        </p:txBody>
      </p:sp>
    </p:spTree>
    <p:custDataLst>
      <p:tags r:id="rId1"/>
    </p:custDataLst>
    <p:extLst>
      <p:ext uri="{BB962C8B-B14F-4D97-AF65-F5344CB8AC3E}">
        <p14:creationId xmlns:p14="http://schemas.microsoft.com/office/powerpoint/2010/main" val="4167402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p:txBody>
          <a:bodyPr/>
          <a:lstStyle/>
          <a:p>
            <a:r>
              <a:rPr lang="en-US" sz="4400" dirty="0"/>
              <a:t>Part 3: Access Your Course Materials</a:t>
            </a:r>
          </a:p>
        </p:txBody>
      </p:sp>
    </p:spTree>
    <p:extLst>
      <p:ext uri="{BB962C8B-B14F-4D97-AF65-F5344CB8AC3E}">
        <p14:creationId xmlns:p14="http://schemas.microsoft.com/office/powerpoint/2010/main" val="221476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278685" cy="779463"/>
          </a:xfrm>
        </p:spPr>
        <p:txBody>
          <a:bodyPr>
            <a:noAutofit/>
          </a:bodyPr>
          <a:lstStyle/>
          <a:p>
            <a:r>
              <a:rPr lang="en-US" sz="4000" dirty="0"/>
              <a:t>Lecture Content Navigation</a:t>
            </a:r>
          </a:p>
        </p:txBody>
      </p:sp>
      <p:sp>
        <p:nvSpPr>
          <p:cNvPr id="5" name="Content Placeholder 4"/>
          <p:cNvSpPr>
            <a:spLocks noGrp="1"/>
          </p:cNvSpPr>
          <p:nvPr>
            <p:ph idx="1"/>
          </p:nvPr>
        </p:nvSpPr>
        <p:spPr>
          <a:xfrm>
            <a:off x="238539" y="1440305"/>
            <a:ext cx="4466811" cy="4913308"/>
          </a:xfrm>
        </p:spPr>
        <p:txBody>
          <a:bodyPr>
            <a:noAutofit/>
          </a:bodyPr>
          <a:lstStyle/>
          <a:p>
            <a:pPr>
              <a:spcBef>
                <a:spcPts val="1800"/>
              </a:spcBef>
            </a:pPr>
            <a:r>
              <a:rPr lang="en-US" dirty="0"/>
              <a:t>Select your class.</a:t>
            </a:r>
          </a:p>
          <a:p>
            <a:pPr>
              <a:spcBef>
                <a:spcPts val="1800"/>
              </a:spcBef>
            </a:pPr>
            <a:r>
              <a:rPr lang="en-US" dirty="0"/>
              <a:t>Select a unit to display the student guide for that part of the course.</a:t>
            </a:r>
          </a:p>
        </p:txBody>
      </p:sp>
      <p:pic>
        <p:nvPicPr>
          <p:cNvPr id="11" name="Picture 10">
            <a:extLst>
              <a:ext uri="{FF2B5EF4-FFF2-40B4-BE49-F238E27FC236}">
                <a16:creationId xmlns:a16="http://schemas.microsoft.com/office/drawing/2014/main" id="{0E26DE4C-D5A7-D14C-8D99-D5A588A37BC1}"/>
              </a:ext>
            </a:extLst>
          </p:cNvPr>
          <p:cNvPicPr>
            <a:picLocks noChangeAspect="1"/>
          </p:cNvPicPr>
          <p:nvPr/>
        </p:nvPicPr>
        <p:blipFill>
          <a:blip r:embed="rId4"/>
          <a:stretch>
            <a:fillRect/>
          </a:stretch>
        </p:blipFill>
        <p:spPr>
          <a:xfrm>
            <a:off x="4705350" y="3194507"/>
            <a:ext cx="3535872" cy="3844906"/>
          </a:xfrm>
          <a:prstGeom prst="rect">
            <a:avLst/>
          </a:prstGeom>
        </p:spPr>
      </p:pic>
      <p:pic>
        <p:nvPicPr>
          <p:cNvPr id="13" name="Picture 12">
            <a:extLst>
              <a:ext uri="{FF2B5EF4-FFF2-40B4-BE49-F238E27FC236}">
                <a16:creationId xmlns:a16="http://schemas.microsoft.com/office/drawing/2014/main" id="{8A4EEDD9-7B4C-CA4D-B8DA-7169BB341B03}"/>
              </a:ext>
            </a:extLst>
          </p:cNvPr>
          <p:cNvPicPr>
            <a:picLocks noChangeAspect="1"/>
          </p:cNvPicPr>
          <p:nvPr/>
        </p:nvPicPr>
        <p:blipFill>
          <a:blip r:embed="rId5"/>
          <a:stretch>
            <a:fillRect/>
          </a:stretch>
        </p:blipFill>
        <p:spPr>
          <a:xfrm>
            <a:off x="8532221" y="2009690"/>
            <a:ext cx="3316160" cy="4105360"/>
          </a:xfrm>
          <a:prstGeom prst="rect">
            <a:avLst/>
          </a:prstGeom>
        </p:spPr>
      </p:pic>
    </p:spTree>
    <p:custDataLst>
      <p:tags r:id="rId1"/>
    </p:custDataLst>
    <p:extLst>
      <p:ext uri="{BB962C8B-B14F-4D97-AF65-F5344CB8AC3E}">
        <p14:creationId xmlns:p14="http://schemas.microsoft.com/office/powerpoint/2010/main" val="731356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278685" cy="779463"/>
          </a:xfrm>
        </p:spPr>
        <p:txBody>
          <a:bodyPr>
            <a:noAutofit/>
          </a:bodyPr>
          <a:lstStyle/>
          <a:p>
            <a:r>
              <a:rPr lang="en-US" sz="4000" dirty="0"/>
              <a:t>Lab Navigation</a:t>
            </a:r>
          </a:p>
        </p:txBody>
      </p:sp>
      <p:sp>
        <p:nvSpPr>
          <p:cNvPr id="5" name="Content Placeholder 4"/>
          <p:cNvSpPr>
            <a:spLocks noGrp="1"/>
          </p:cNvSpPr>
          <p:nvPr>
            <p:ph idx="1"/>
          </p:nvPr>
        </p:nvSpPr>
        <p:spPr>
          <a:xfrm>
            <a:off x="238539" y="1440305"/>
            <a:ext cx="7400590" cy="4913308"/>
          </a:xfrm>
        </p:spPr>
        <p:txBody>
          <a:bodyPr>
            <a:noAutofit/>
          </a:bodyPr>
          <a:lstStyle/>
          <a:p>
            <a:pPr>
              <a:spcBef>
                <a:spcPts val="1800"/>
              </a:spcBef>
            </a:pPr>
            <a:r>
              <a:rPr lang="en-US" dirty="0"/>
              <a:t>The Labs tab contains all the lab exercises.</a:t>
            </a:r>
          </a:p>
          <a:p>
            <a:pPr>
              <a:spcBef>
                <a:spcPts val="1800"/>
              </a:spcBef>
            </a:pPr>
            <a:r>
              <a:rPr lang="en-US" dirty="0"/>
              <a:t>When advised by your instructor, select a lab and follow the lab instructions.</a:t>
            </a:r>
          </a:p>
        </p:txBody>
      </p:sp>
      <p:sp>
        <p:nvSpPr>
          <p:cNvPr id="17" name="Content Placeholder 4">
            <a:extLst>
              <a:ext uri="{FF2B5EF4-FFF2-40B4-BE49-F238E27FC236}">
                <a16:creationId xmlns:a16="http://schemas.microsoft.com/office/drawing/2014/main" id="{09E14B96-C081-E241-92C7-FAD3EE6EE833}"/>
              </a:ext>
            </a:extLst>
          </p:cNvPr>
          <p:cNvSpPr txBox="1">
            <a:spLocks/>
          </p:cNvSpPr>
          <p:nvPr/>
        </p:nvSpPr>
        <p:spPr>
          <a:xfrm>
            <a:off x="238538" y="5156998"/>
            <a:ext cx="11368743" cy="426972"/>
          </a:xfrm>
          <a:prstGeom prst="rect">
            <a:avLst/>
          </a:prstGeom>
        </p:spPr>
        <p:txBody>
          <a:bodyPr vert="horz" lIns="91440" tIns="45720" rIns="91440" bIns="45720" rtlCol="0">
            <a:noAutofit/>
          </a:bodyPr>
          <a:lstStyle>
            <a:lvl1pPr marL="460375" indent="-460375" algn="l" defTabSz="914400" rtl="0" eaLnBrk="1" latinLnBrk="0" hangingPunct="1">
              <a:lnSpc>
                <a:spcPct val="90000"/>
              </a:lnSpc>
              <a:spcBef>
                <a:spcPts val="1000"/>
              </a:spcBef>
              <a:buFontTx/>
              <a:buBlip>
                <a:blip r:embed="rId4"/>
              </a:buBlip>
              <a:tabLst/>
              <a:defRPr sz="2800" b="0" i="0" kern="1200">
                <a:solidFill>
                  <a:schemeClr val="tx1"/>
                </a:solidFill>
                <a:latin typeface="Amazon Ember Light" charset="0"/>
                <a:ea typeface="Amazon Ember Light" charset="0"/>
                <a:cs typeface="Amazon Ember Light" charset="0"/>
              </a:defRPr>
            </a:lvl1pPr>
            <a:lvl2pPr marL="920750" indent="-463550" algn="l" defTabSz="914400" rtl="0" eaLnBrk="1" latinLnBrk="0" hangingPunct="1">
              <a:lnSpc>
                <a:spcPct val="90000"/>
              </a:lnSpc>
              <a:spcBef>
                <a:spcPts val="500"/>
              </a:spcBef>
              <a:buFontTx/>
              <a:buBlip>
                <a:blip r:embed="rId4"/>
              </a:buBlip>
              <a:tabLst/>
              <a:defRPr sz="2400" b="0" i="0" kern="1200">
                <a:solidFill>
                  <a:schemeClr val="tx1"/>
                </a:solidFill>
                <a:latin typeface="Amazon Ember Light" charset="0"/>
                <a:ea typeface="Amazon Ember Light" charset="0"/>
                <a:cs typeface="Amazon Ember Light" charset="0"/>
              </a:defRPr>
            </a:lvl2pPr>
            <a:lvl3pPr marL="1381125" indent="-466725" algn="l" defTabSz="914400" rtl="0" eaLnBrk="1" latinLnBrk="0" hangingPunct="1">
              <a:lnSpc>
                <a:spcPct val="90000"/>
              </a:lnSpc>
              <a:spcBef>
                <a:spcPts val="500"/>
              </a:spcBef>
              <a:buFontTx/>
              <a:buBlip>
                <a:blip r:embed="rId4"/>
              </a:buBlip>
              <a:tabLst/>
              <a:defRPr sz="2000" b="0" i="0" kern="1200">
                <a:solidFill>
                  <a:schemeClr val="tx1"/>
                </a:solidFill>
                <a:latin typeface="Amazon Ember Light" charset="0"/>
                <a:ea typeface="Amazon Ember Light" charset="0"/>
                <a:cs typeface="Amazon Ember Light" charset="0"/>
              </a:defRPr>
            </a:lvl3pPr>
            <a:lvl4pPr marL="1778000" indent="-406400" algn="l" defTabSz="914400" rtl="0" eaLnBrk="1" latinLnBrk="0" hangingPunct="1">
              <a:lnSpc>
                <a:spcPct val="90000"/>
              </a:lnSpc>
              <a:spcBef>
                <a:spcPts val="500"/>
              </a:spcBef>
              <a:buFontTx/>
              <a:buBlip>
                <a:blip r:embed="rId4"/>
              </a:buBlip>
              <a:tabLst/>
              <a:defRPr sz="1800" b="0" i="0" kern="1200">
                <a:solidFill>
                  <a:schemeClr val="tx1"/>
                </a:solidFill>
                <a:latin typeface="Amazon Ember Light" charset="0"/>
                <a:ea typeface="Amazon Ember Light" charset="0"/>
                <a:cs typeface="Amazon Ember Light" charset="0"/>
              </a:defRPr>
            </a:lvl4pPr>
            <a:lvl5pPr marL="2301875" indent="-473075" algn="l" defTabSz="914400" rtl="0" eaLnBrk="1" latinLnBrk="0" hangingPunct="1">
              <a:lnSpc>
                <a:spcPct val="90000"/>
              </a:lnSpc>
              <a:spcBef>
                <a:spcPts val="500"/>
              </a:spcBef>
              <a:buFontTx/>
              <a:buBlip>
                <a:blip r:embed="rId4"/>
              </a:buBlip>
              <a:tabLst/>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800"/>
              </a:spcBef>
              <a:buNone/>
            </a:pPr>
            <a:endParaRPr lang="en-US" dirty="0"/>
          </a:p>
        </p:txBody>
      </p:sp>
      <p:pic>
        <p:nvPicPr>
          <p:cNvPr id="4" name="Picture 3">
            <a:extLst>
              <a:ext uri="{FF2B5EF4-FFF2-40B4-BE49-F238E27FC236}">
                <a16:creationId xmlns:a16="http://schemas.microsoft.com/office/drawing/2014/main" id="{62E8FACB-F12A-3742-BEB2-EAA21CAB624A}"/>
              </a:ext>
            </a:extLst>
          </p:cNvPr>
          <p:cNvPicPr>
            <a:picLocks noChangeAspect="1"/>
          </p:cNvPicPr>
          <p:nvPr/>
        </p:nvPicPr>
        <p:blipFill>
          <a:blip r:embed="rId5"/>
          <a:stretch>
            <a:fillRect/>
          </a:stretch>
        </p:blipFill>
        <p:spPr>
          <a:xfrm>
            <a:off x="8022565" y="1404496"/>
            <a:ext cx="3968152" cy="5275028"/>
          </a:xfrm>
          <a:prstGeom prst="rect">
            <a:avLst/>
          </a:prstGeom>
        </p:spPr>
      </p:pic>
    </p:spTree>
    <p:custDataLst>
      <p:tags r:id="rId1"/>
    </p:custDataLst>
    <p:extLst>
      <p:ext uri="{BB962C8B-B14F-4D97-AF65-F5344CB8AC3E}">
        <p14:creationId xmlns:p14="http://schemas.microsoft.com/office/powerpoint/2010/main" val="1158129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4A41F98E-F6CE-7D42-8A38-2740305B70CC}"/>
              </a:ext>
            </a:extLst>
          </p:cNvPr>
          <p:cNvSpPr>
            <a:spLocks noGrp="1"/>
          </p:cNvSpPr>
          <p:nvPr>
            <p:ph idx="1"/>
          </p:nvPr>
        </p:nvSpPr>
        <p:spPr>
          <a:xfrm>
            <a:off x="238538" y="1440305"/>
            <a:ext cx="11368743" cy="4913308"/>
          </a:xfrm>
        </p:spPr>
        <p:txBody>
          <a:bodyPr>
            <a:noAutofit/>
          </a:bodyPr>
          <a:lstStyle/>
          <a:p>
            <a:pPr>
              <a:spcBef>
                <a:spcPts val="1800"/>
              </a:spcBef>
            </a:pPr>
            <a:r>
              <a:rPr lang="en-US" dirty="0"/>
              <a:t>To start the lab, click on </a:t>
            </a:r>
            <a:r>
              <a:rPr lang="en-US" b="1" dirty="0"/>
              <a:t>Start Lab</a:t>
            </a:r>
            <a:r>
              <a:rPr lang="en-US" dirty="0"/>
              <a:t>.</a:t>
            </a:r>
          </a:p>
        </p:txBody>
      </p:sp>
      <p:sp>
        <p:nvSpPr>
          <p:cNvPr id="2" name="Title 1"/>
          <p:cNvSpPr>
            <a:spLocks noGrp="1"/>
          </p:cNvSpPr>
          <p:nvPr>
            <p:ph type="title"/>
          </p:nvPr>
        </p:nvSpPr>
        <p:spPr>
          <a:xfrm>
            <a:off x="238539" y="263527"/>
            <a:ext cx="9278685" cy="779463"/>
          </a:xfrm>
        </p:spPr>
        <p:txBody>
          <a:bodyPr>
            <a:noAutofit/>
          </a:bodyPr>
          <a:lstStyle/>
          <a:p>
            <a:r>
              <a:rPr lang="en-US" sz="4000" dirty="0"/>
              <a:t>Start the Lab</a:t>
            </a:r>
          </a:p>
        </p:txBody>
      </p:sp>
      <p:pic>
        <p:nvPicPr>
          <p:cNvPr id="10" name="Picture 9">
            <a:extLst>
              <a:ext uri="{FF2B5EF4-FFF2-40B4-BE49-F238E27FC236}">
                <a16:creationId xmlns:a16="http://schemas.microsoft.com/office/drawing/2014/main" id="{1C9E63B1-0629-4A4E-9D9A-F594402F48A6}"/>
              </a:ext>
            </a:extLst>
          </p:cNvPr>
          <p:cNvPicPr>
            <a:picLocks noChangeAspect="1"/>
          </p:cNvPicPr>
          <p:nvPr/>
        </p:nvPicPr>
        <p:blipFill>
          <a:blip r:embed="rId4"/>
          <a:stretch>
            <a:fillRect/>
          </a:stretch>
        </p:blipFill>
        <p:spPr>
          <a:xfrm>
            <a:off x="4922217" y="2266950"/>
            <a:ext cx="6685064" cy="4227320"/>
          </a:xfrm>
          <a:prstGeom prst="rect">
            <a:avLst/>
          </a:prstGeom>
        </p:spPr>
      </p:pic>
      <p:sp>
        <p:nvSpPr>
          <p:cNvPr id="5" name="Oval 4"/>
          <p:cNvSpPr/>
          <p:nvPr/>
        </p:nvSpPr>
        <p:spPr>
          <a:xfrm>
            <a:off x="9484280" y="2244047"/>
            <a:ext cx="1180433" cy="535154"/>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Tree>
    <p:custDataLst>
      <p:tags r:id="rId1"/>
    </p:custDataLst>
    <p:extLst>
      <p:ext uri="{BB962C8B-B14F-4D97-AF65-F5344CB8AC3E}">
        <p14:creationId xmlns:p14="http://schemas.microsoft.com/office/powerpoint/2010/main" val="171513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051FE2-24CA-A947-A745-D97E0722298B}"/>
              </a:ext>
            </a:extLst>
          </p:cNvPr>
          <p:cNvPicPr>
            <a:picLocks noChangeAspect="1"/>
          </p:cNvPicPr>
          <p:nvPr/>
        </p:nvPicPr>
        <p:blipFill>
          <a:blip r:embed="rId4"/>
          <a:stretch>
            <a:fillRect/>
          </a:stretch>
        </p:blipFill>
        <p:spPr>
          <a:xfrm>
            <a:off x="1327089" y="1436581"/>
            <a:ext cx="9537823" cy="4662936"/>
          </a:xfrm>
          <a:prstGeom prst="rect">
            <a:avLst/>
          </a:prstGeom>
        </p:spPr>
      </p:pic>
      <p:sp>
        <p:nvSpPr>
          <p:cNvPr id="2" name="Title 1"/>
          <p:cNvSpPr>
            <a:spLocks noGrp="1"/>
          </p:cNvSpPr>
          <p:nvPr>
            <p:ph type="title"/>
          </p:nvPr>
        </p:nvSpPr>
        <p:spPr>
          <a:xfrm>
            <a:off x="238539" y="263527"/>
            <a:ext cx="9278685" cy="779463"/>
          </a:xfrm>
        </p:spPr>
        <p:txBody>
          <a:bodyPr>
            <a:noAutofit/>
          </a:bodyPr>
          <a:lstStyle/>
          <a:p>
            <a:r>
              <a:rPr lang="en-US" sz="4000" dirty="0"/>
              <a:t>Log in to the Console</a:t>
            </a:r>
          </a:p>
        </p:txBody>
      </p:sp>
      <p:sp>
        <p:nvSpPr>
          <p:cNvPr id="6" name="Oval 5"/>
          <p:cNvSpPr/>
          <p:nvPr/>
        </p:nvSpPr>
        <p:spPr>
          <a:xfrm>
            <a:off x="1259457" y="2104845"/>
            <a:ext cx="3088257" cy="3994671"/>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Tree>
    <p:custDataLst>
      <p:tags r:id="rId1"/>
    </p:custDataLst>
    <p:extLst>
      <p:ext uri="{BB962C8B-B14F-4D97-AF65-F5344CB8AC3E}">
        <p14:creationId xmlns:p14="http://schemas.microsoft.com/office/powerpoint/2010/main" val="3587581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662608" y="3322334"/>
            <a:ext cx="11115261" cy="779463"/>
          </a:xfrm>
        </p:spPr>
        <p:txBody>
          <a:bodyPr/>
          <a:lstStyle/>
          <a:p>
            <a:pPr>
              <a:spcBef>
                <a:spcPts val="2400"/>
              </a:spcBef>
            </a:pPr>
            <a:r>
              <a:rPr lang="en-US" sz="3600" b="1" dirty="0"/>
              <a:t>Optional Resources</a:t>
            </a:r>
            <a:r>
              <a:rPr lang="en-US" sz="3600" dirty="0"/>
              <a:t>: </a:t>
            </a:r>
            <a:r>
              <a:rPr lang="en-US" sz="3600" b="1" dirty="0"/>
              <a:t>AWS Free Tier &amp; AWS Educate </a:t>
            </a:r>
            <a:br>
              <a:rPr lang="en-US" sz="3600" b="1" dirty="0"/>
            </a:br>
            <a:endParaRPr lang="en-US" sz="3600" b="1" dirty="0"/>
          </a:p>
        </p:txBody>
      </p:sp>
    </p:spTree>
    <p:extLst>
      <p:ext uri="{BB962C8B-B14F-4D97-AF65-F5344CB8AC3E}">
        <p14:creationId xmlns:p14="http://schemas.microsoft.com/office/powerpoint/2010/main" val="3548615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p:txBody>
          <a:bodyPr/>
          <a:lstStyle/>
          <a:p>
            <a:r>
              <a:rPr lang="en-US" sz="4400" dirty="0"/>
              <a:t>Optional - Part 4: Create Your AWS Free Tier Account</a:t>
            </a:r>
          </a:p>
        </p:txBody>
      </p:sp>
    </p:spTree>
    <p:extLst>
      <p:ext uri="{BB962C8B-B14F-4D97-AF65-F5344CB8AC3E}">
        <p14:creationId xmlns:p14="http://schemas.microsoft.com/office/powerpoint/2010/main" val="2274950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278685" cy="779463"/>
          </a:xfrm>
        </p:spPr>
        <p:txBody>
          <a:bodyPr>
            <a:noAutofit/>
          </a:bodyPr>
          <a:lstStyle/>
          <a:p>
            <a:r>
              <a:rPr lang="en-US" sz="4000" dirty="0"/>
              <a:t>Log in to your AWS Account</a:t>
            </a:r>
          </a:p>
        </p:txBody>
      </p:sp>
      <p:sp>
        <p:nvSpPr>
          <p:cNvPr id="5" name="Content Placeholder 4"/>
          <p:cNvSpPr>
            <a:spLocks noGrp="1"/>
          </p:cNvSpPr>
          <p:nvPr>
            <p:ph idx="1"/>
          </p:nvPr>
        </p:nvSpPr>
        <p:spPr/>
        <p:txBody>
          <a:bodyPr>
            <a:noAutofit/>
          </a:bodyPr>
          <a:lstStyle/>
          <a:p>
            <a:pPr>
              <a:spcBef>
                <a:spcPts val="1800"/>
              </a:spcBef>
            </a:pPr>
            <a:r>
              <a:rPr lang="en-US" dirty="0"/>
              <a:t>Open the </a:t>
            </a:r>
            <a:r>
              <a:rPr lang="en-US" b="1" dirty="0"/>
              <a:t>aws.amazon.com/free/ </a:t>
            </a:r>
            <a:r>
              <a:rPr lang="en-US" dirty="0"/>
              <a:t>link.</a:t>
            </a:r>
          </a:p>
        </p:txBody>
      </p:sp>
      <p:pic>
        <p:nvPicPr>
          <p:cNvPr id="8" name="Picture 7">
            <a:extLst>
              <a:ext uri="{FF2B5EF4-FFF2-40B4-BE49-F238E27FC236}">
                <a16:creationId xmlns:a16="http://schemas.microsoft.com/office/drawing/2014/main" id="{9B1E1ABD-2A1C-BA41-BB9F-967A02996B40}"/>
              </a:ext>
            </a:extLst>
          </p:cNvPr>
          <p:cNvPicPr>
            <a:picLocks noChangeAspect="1"/>
          </p:cNvPicPr>
          <p:nvPr/>
        </p:nvPicPr>
        <p:blipFill>
          <a:blip r:embed="rId4"/>
          <a:stretch>
            <a:fillRect/>
          </a:stretch>
        </p:blipFill>
        <p:spPr>
          <a:xfrm>
            <a:off x="2453136" y="2587924"/>
            <a:ext cx="7694157" cy="3748436"/>
          </a:xfrm>
          <a:prstGeom prst="rect">
            <a:avLst/>
          </a:prstGeom>
        </p:spPr>
      </p:pic>
    </p:spTree>
    <p:custDataLst>
      <p:tags r:id="rId1"/>
    </p:custDataLst>
    <p:extLst>
      <p:ext uri="{BB962C8B-B14F-4D97-AF65-F5344CB8AC3E}">
        <p14:creationId xmlns:p14="http://schemas.microsoft.com/office/powerpoint/2010/main" val="1110036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278685" cy="779463"/>
          </a:xfrm>
        </p:spPr>
        <p:txBody>
          <a:bodyPr>
            <a:noAutofit/>
          </a:bodyPr>
          <a:lstStyle/>
          <a:p>
            <a:r>
              <a:rPr lang="en-US" sz="4000" dirty="0"/>
              <a:t>AWS Free Tier Account Details</a:t>
            </a:r>
          </a:p>
        </p:txBody>
      </p:sp>
      <p:pic>
        <p:nvPicPr>
          <p:cNvPr id="4" name="Picture 3">
            <a:extLst>
              <a:ext uri="{FF2B5EF4-FFF2-40B4-BE49-F238E27FC236}">
                <a16:creationId xmlns:a16="http://schemas.microsoft.com/office/drawing/2014/main" id="{0A851A65-A9E7-2F45-AE81-BE3FA32DCAF1}"/>
              </a:ext>
            </a:extLst>
          </p:cNvPr>
          <p:cNvPicPr>
            <a:picLocks noChangeAspect="1"/>
          </p:cNvPicPr>
          <p:nvPr/>
        </p:nvPicPr>
        <p:blipFill>
          <a:blip r:embed="rId4"/>
          <a:stretch>
            <a:fillRect/>
          </a:stretch>
        </p:blipFill>
        <p:spPr>
          <a:xfrm>
            <a:off x="2886885" y="1250026"/>
            <a:ext cx="6418230" cy="5168029"/>
          </a:xfrm>
          <a:prstGeom prst="rect">
            <a:avLst/>
          </a:prstGeom>
        </p:spPr>
      </p:pic>
    </p:spTree>
    <p:custDataLst>
      <p:tags r:id="rId1"/>
    </p:custDataLst>
    <p:extLst>
      <p:ext uri="{BB962C8B-B14F-4D97-AF65-F5344CB8AC3E}">
        <p14:creationId xmlns:p14="http://schemas.microsoft.com/office/powerpoint/2010/main" val="295641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278685" cy="779463"/>
          </a:xfrm>
        </p:spPr>
        <p:txBody>
          <a:bodyPr>
            <a:noAutofit/>
          </a:bodyPr>
          <a:lstStyle/>
          <a:p>
            <a:r>
              <a:rPr lang="en-US" sz="4000" dirty="0"/>
              <a:t>Create your AWS Free Tier Account</a:t>
            </a:r>
          </a:p>
        </p:txBody>
      </p:sp>
      <p:sp>
        <p:nvSpPr>
          <p:cNvPr id="5" name="Content Placeholder 4"/>
          <p:cNvSpPr>
            <a:spLocks noGrp="1"/>
          </p:cNvSpPr>
          <p:nvPr>
            <p:ph idx="1"/>
          </p:nvPr>
        </p:nvSpPr>
        <p:spPr/>
        <p:txBody>
          <a:bodyPr>
            <a:noAutofit/>
          </a:bodyPr>
          <a:lstStyle/>
          <a:p>
            <a:pPr>
              <a:spcBef>
                <a:spcPts val="1800"/>
              </a:spcBef>
            </a:pPr>
            <a:r>
              <a:rPr lang="en-US" dirty="0"/>
              <a:t>Click the </a:t>
            </a:r>
            <a:r>
              <a:rPr lang="en-US" b="1" dirty="0"/>
              <a:t>Create a Free Account </a:t>
            </a:r>
            <a:r>
              <a:rPr lang="en-US" dirty="0"/>
              <a:t>button.</a:t>
            </a:r>
          </a:p>
        </p:txBody>
      </p:sp>
      <p:pic>
        <p:nvPicPr>
          <p:cNvPr id="4" name="Picture 3">
            <a:extLst>
              <a:ext uri="{FF2B5EF4-FFF2-40B4-BE49-F238E27FC236}">
                <a16:creationId xmlns:a16="http://schemas.microsoft.com/office/drawing/2014/main" id="{E643C7F1-2CE5-9B40-B55E-D904DA9390F3}"/>
              </a:ext>
            </a:extLst>
          </p:cNvPr>
          <p:cNvPicPr>
            <a:picLocks noChangeAspect="1"/>
          </p:cNvPicPr>
          <p:nvPr/>
        </p:nvPicPr>
        <p:blipFill>
          <a:blip r:embed="rId4"/>
          <a:stretch>
            <a:fillRect/>
          </a:stretch>
        </p:blipFill>
        <p:spPr>
          <a:xfrm>
            <a:off x="428446" y="2131811"/>
            <a:ext cx="11335109" cy="3668320"/>
          </a:xfrm>
          <a:prstGeom prst="rect">
            <a:avLst/>
          </a:prstGeom>
        </p:spPr>
      </p:pic>
      <p:sp>
        <p:nvSpPr>
          <p:cNvPr id="7" name="Oval 6">
            <a:extLst>
              <a:ext uri="{FF2B5EF4-FFF2-40B4-BE49-F238E27FC236}">
                <a16:creationId xmlns:a16="http://schemas.microsoft.com/office/drawing/2014/main" id="{67E4333F-0576-7249-A289-0527904FF85E}"/>
              </a:ext>
            </a:extLst>
          </p:cNvPr>
          <p:cNvSpPr/>
          <p:nvPr/>
        </p:nvSpPr>
        <p:spPr>
          <a:xfrm rot="5400000">
            <a:off x="5763815" y="3211754"/>
            <a:ext cx="639710" cy="1669430"/>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Tree>
    <p:custDataLst>
      <p:tags r:id="rId1"/>
    </p:custDataLst>
    <p:extLst>
      <p:ext uri="{BB962C8B-B14F-4D97-AF65-F5344CB8AC3E}">
        <p14:creationId xmlns:p14="http://schemas.microsoft.com/office/powerpoint/2010/main" val="3147130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p:txBody>
          <a:bodyPr/>
          <a:lstStyle/>
          <a:p>
            <a:r>
              <a:rPr lang="en-US" sz="4400" dirty="0"/>
              <a:t>Part 1: 	Academy Cloud Foundations</a:t>
            </a:r>
            <a:br>
              <a:rPr lang="en-US" sz="4400" dirty="0"/>
            </a:br>
            <a:r>
              <a:rPr lang="en-US" sz="4400" dirty="0"/>
              <a:t>		Course Objectives and Overview</a:t>
            </a:r>
          </a:p>
        </p:txBody>
      </p:sp>
    </p:spTree>
    <p:extLst>
      <p:ext uri="{BB962C8B-B14F-4D97-AF65-F5344CB8AC3E}">
        <p14:creationId xmlns:p14="http://schemas.microsoft.com/office/powerpoint/2010/main" val="1476957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278685" cy="779463"/>
          </a:xfrm>
        </p:spPr>
        <p:txBody>
          <a:bodyPr>
            <a:noAutofit/>
          </a:bodyPr>
          <a:lstStyle/>
          <a:p>
            <a:r>
              <a:rPr lang="en-US" sz="4000" dirty="0"/>
              <a:t>Create your AWS Free Tier Account</a:t>
            </a:r>
          </a:p>
        </p:txBody>
      </p:sp>
      <p:sp>
        <p:nvSpPr>
          <p:cNvPr id="5" name="Content Placeholder 4"/>
          <p:cNvSpPr>
            <a:spLocks noGrp="1"/>
          </p:cNvSpPr>
          <p:nvPr>
            <p:ph idx="1"/>
          </p:nvPr>
        </p:nvSpPr>
        <p:spPr>
          <a:xfrm>
            <a:off x="238539" y="1233269"/>
            <a:ext cx="7051947" cy="4913308"/>
          </a:xfrm>
        </p:spPr>
        <p:txBody>
          <a:bodyPr>
            <a:noAutofit/>
          </a:bodyPr>
          <a:lstStyle/>
          <a:p>
            <a:pPr>
              <a:spcBef>
                <a:spcPts val="1800"/>
              </a:spcBef>
            </a:pPr>
            <a:r>
              <a:rPr lang="en-US" dirty="0"/>
              <a:t>Enter your email address </a:t>
            </a:r>
          </a:p>
          <a:p>
            <a:pPr>
              <a:spcBef>
                <a:spcPts val="1800"/>
              </a:spcBef>
            </a:pPr>
            <a:r>
              <a:rPr lang="en-US" dirty="0"/>
              <a:t>Create a password that:</a:t>
            </a:r>
          </a:p>
          <a:p>
            <a:pPr lvl="1">
              <a:spcBef>
                <a:spcPts val="600"/>
              </a:spcBef>
            </a:pPr>
            <a:r>
              <a:rPr lang="en-US" sz="2000" dirty="0"/>
              <a:t>Is a minimum of 8 or more characters.</a:t>
            </a:r>
          </a:p>
          <a:p>
            <a:pPr lvl="1">
              <a:spcBef>
                <a:spcPts val="600"/>
              </a:spcBef>
            </a:pPr>
            <a:r>
              <a:rPr lang="en-US" sz="2000" dirty="0"/>
              <a:t>Includes a minimum of three of the following mix of character types: uppercase, lowercase, numbers, non-alphanumeric symbols, for example !@#$%^&amp;*()_+-=[ ] { } | ‘</a:t>
            </a:r>
          </a:p>
          <a:p>
            <a:pPr lvl="1">
              <a:spcBef>
                <a:spcPts val="600"/>
              </a:spcBef>
            </a:pPr>
            <a:r>
              <a:rPr lang="en-US" sz="2000" dirty="0"/>
              <a:t>Can not be identical to your AWS account name or email address.</a:t>
            </a:r>
          </a:p>
          <a:p>
            <a:pPr>
              <a:spcBef>
                <a:spcPts val="1800"/>
              </a:spcBef>
            </a:pPr>
            <a:r>
              <a:rPr lang="en-US" dirty="0"/>
              <a:t>Confirm the password.</a:t>
            </a:r>
          </a:p>
          <a:p>
            <a:pPr>
              <a:spcBef>
                <a:spcPts val="1800"/>
              </a:spcBef>
            </a:pPr>
            <a:r>
              <a:rPr lang="en-US" dirty="0"/>
              <a:t>Create an AWS account name.</a:t>
            </a:r>
          </a:p>
          <a:p>
            <a:pPr>
              <a:spcBef>
                <a:spcPts val="1800"/>
              </a:spcBef>
            </a:pPr>
            <a:r>
              <a:rPr lang="en-US" dirty="0"/>
              <a:t>Click </a:t>
            </a:r>
            <a:r>
              <a:rPr lang="en-US" b="1" dirty="0"/>
              <a:t>Continue.</a:t>
            </a:r>
          </a:p>
          <a:p>
            <a:pPr marL="0" indent="0">
              <a:spcBef>
                <a:spcPts val="1800"/>
              </a:spcBef>
              <a:buNone/>
            </a:pPr>
            <a:endParaRPr lang="en-US" dirty="0"/>
          </a:p>
        </p:txBody>
      </p:sp>
      <p:pic>
        <p:nvPicPr>
          <p:cNvPr id="6" name="Picture 5">
            <a:extLst>
              <a:ext uri="{FF2B5EF4-FFF2-40B4-BE49-F238E27FC236}">
                <a16:creationId xmlns:a16="http://schemas.microsoft.com/office/drawing/2014/main" id="{44587410-B618-2C41-8C18-6CB9637BF513}"/>
              </a:ext>
            </a:extLst>
          </p:cNvPr>
          <p:cNvPicPr>
            <a:picLocks noChangeAspect="1"/>
          </p:cNvPicPr>
          <p:nvPr/>
        </p:nvPicPr>
        <p:blipFill>
          <a:blip r:embed="rId4"/>
          <a:stretch>
            <a:fillRect/>
          </a:stretch>
        </p:blipFill>
        <p:spPr>
          <a:xfrm>
            <a:off x="7412157" y="2880264"/>
            <a:ext cx="4643662" cy="3050980"/>
          </a:xfrm>
          <a:prstGeom prst="rect">
            <a:avLst/>
          </a:prstGeom>
        </p:spPr>
      </p:pic>
    </p:spTree>
    <p:custDataLst>
      <p:tags r:id="rId1"/>
    </p:custDataLst>
    <p:extLst>
      <p:ext uri="{BB962C8B-B14F-4D97-AF65-F5344CB8AC3E}">
        <p14:creationId xmlns:p14="http://schemas.microsoft.com/office/powerpoint/2010/main" val="2049304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278685" cy="779463"/>
          </a:xfrm>
        </p:spPr>
        <p:txBody>
          <a:bodyPr>
            <a:noAutofit/>
          </a:bodyPr>
          <a:lstStyle/>
          <a:p>
            <a:r>
              <a:rPr lang="en-US" sz="4000" dirty="0"/>
              <a:t>Create your AWS Free Tier Account</a:t>
            </a:r>
          </a:p>
        </p:txBody>
      </p:sp>
      <p:sp>
        <p:nvSpPr>
          <p:cNvPr id="5" name="Content Placeholder 4"/>
          <p:cNvSpPr>
            <a:spLocks noGrp="1"/>
          </p:cNvSpPr>
          <p:nvPr>
            <p:ph idx="1"/>
          </p:nvPr>
        </p:nvSpPr>
        <p:spPr>
          <a:xfrm>
            <a:off x="238539" y="1440305"/>
            <a:ext cx="5644676" cy="4913308"/>
          </a:xfrm>
        </p:spPr>
        <p:txBody>
          <a:bodyPr>
            <a:noAutofit/>
          </a:bodyPr>
          <a:lstStyle/>
          <a:p>
            <a:pPr>
              <a:spcBef>
                <a:spcPts val="1800"/>
              </a:spcBef>
            </a:pPr>
            <a:r>
              <a:rPr lang="en-US" dirty="0"/>
              <a:t>Enter your account information.</a:t>
            </a:r>
          </a:p>
          <a:p>
            <a:pPr>
              <a:spcBef>
                <a:spcPts val="1800"/>
              </a:spcBef>
            </a:pPr>
            <a:r>
              <a:rPr lang="en-US" dirty="0"/>
              <a:t>Click </a:t>
            </a:r>
            <a:r>
              <a:rPr lang="en-US" b="1" dirty="0"/>
              <a:t>Create Account and Continue</a:t>
            </a:r>
            <a:r>
              <a:rPr lang="en-US" dirty="0"/>
              <a:t>.</a:t>
            </a:r>
          </a:p>
        </p:txBody>
      </p:sp>
      <p:pic>
        <p:nvPicPr>
          <p:cNvPr id="10" name="Picture 9">
            <a:extLst>
              <a:ext uri="{FF2B5EF4-FFF2-40B4-BE49-F238E27FC236}">
                <a16:creationId xmlns:a16="http://schemas.microsoft.com/office/drawing/2014/main" id="{D9F2F26E-8FB2-4743-BAF8-9CDE2024B6D8}"/>
              </a:ext>
            </a:extLst>
          </p:cNvPr>
          <p:cNvPicPr>
            <a:picLocks noChangeAspect="1"/>
          </p:cNvPicPr>
          <p:nvPr/>
        </p:nvPicPr>
        <p:blipFill>
          <a:blip r:embed="rId4"/>
          <a:stretch>
            <a:fillRect/>
          </a:stretch>
        </p:blipFill>
        <p:spPr>
          <a:xfrm>
            <a:off x="6723951" y="1242202"/>
            <a:ext cx="3836083" cy="5581291"/>
          </a:xfrm>
          <a:prstGeom prst="rect">
            <a:avLst/>
          </a:prstGeom>
        </p:spPr>
      </p:pic>
    </p:spTree>
    <p:custDataLst>
      <p:tags r:id="rId1"/>
    </p:custDataLst>
    <p:extLst>
      <p:ext uri="{BB962C8B-B14F-4D97-AF65-F5344CB8AC3E}">
        <p14:creationId xmlns:p14="http://schemas.microsoft.com/office/powerpoint/2010/main" val="1330462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278685" cy="779463"/>
          </a:xfrm>
        </p:spPr>
        <p:txBody>
          <a:bodyPr>
            <a:noAutofit/>
          </a:bodyPr>
          <a:lstStyle/>
          <a:p>
            <a:r>
              <a:rPr lang="en-US" sz="4000" dirty="0"/>
              <a:t>Create your AWS Free Tier Account</a:t>
            </a:r>
          </a:p>
        </p:txBody>
      </p:sp>
      <p:sp>
        <p:nvSpPr>
          <p:cNvPr id="5" name="Content Placeholder 4"/>
          <p:cNvSpPr>
            <a:spLocks noGrp="1"/>
          </p:cNvSpPr>
          <p:nvPr>
            <p:ph idx="1"/>
          </p:nvPr>
        </p:nvSpPr>
        <p:spPr>
          <a:xfrm>
            <a:off x="238539" y="1440305"/>
            <a:ext cx="5644676" cy="4913308"/>
          </a:xfrm>
        </p:spPr>
        <p:txBody>
          <a:bodyPr>
            <a:noAutofit/>
          </a:bodyPr>
          <a:lstStyle/>
          <a:p>
            <a:pPr>
              <a:spcBef>
                <a:spcPts val="1800"/>
              </a:spcBef>
            </a:pPr>
            <a:r>
              <a:rPr lang="en-US" dirty="0"/>
              <a:t>Enter your payment information.</a:t>
            </a:r>
          </a:p>
          <a:p>
            <a:pPr>
              <a:spcBef>
                <a:spcPts val="1800"/>
              </a:spcBef>
            </a:pPr>
            <a:r>
              <a:rPr lang="en-US" dirty="0"/>
              <a:t>Click </a:t>
            </a:r>
            <a:r>
              <a:rPr lang="en-US" b="1" dirty="0"/>
              <a:t>Secure Submit</a:t>
            </a:r>
            <a:r>
              <a:rPr lang="en-US" dirty="0"/>
              <a:t>.</a:t>
            </a:r>
          </a:p>
          <a:p>
            <a:pPr>
              <a:spcBef>
                <a:spcPts val="1800"/>
              </a:spcBef>
            </a:pPr>
            <a:r>
              <a:rPr lang="en-US" dirty="0"/>
              <a:t>You will not be charged unless your usage exceeds the AWS Free Tier Limits.</a:t>
            </a:r>
          </a:p>
        </p:txBody>
      </p:sp>
      <p:pic>
        <p:nvPicPr>
          <p:cNvPr id="9" name="Picture 8">
            <a:extLst>
              <a:ext uri="{FF2B5EF4-FFF2-40B4-BE49-F238E27FC236}">
                <a16:creationId xmlns:a16="http://schemas.microsoft.com/office/drawing/2014/main" id="{43FC534D-3AE1-AD4C-B39A-6A957C6111D4}"/>
              </a:ext>
            </a:extLst>
          </p:cNvPr>
          <p:cNvPicPr>
            <a:picLocks noChangeAspect="1"/>
          </p:cNvPicPr>
          <p:nvPr/>
        </p:nvPicPr>
        <p:blipFill>
          <a:blip r:embed="rId4"/>
          <a:stretch>
            <a:fillRect/>
          </a:stretch>
        </p:blipFill>
        <p:spPr>
          <a:xfrm>
            <a:off x="6416614" y="1389505"/>
            <a:ext cx="4937931" cy="5235696"/>
          </a:xfrm>
          <a:prstGeom prst="rect">
            <a:avLst/>
          </a:prstGeom>
        </p:spPr>
      </p:pic>
    </p:spTree>
    <p:custDataLst>
      <p:tags r:id="rId1"/>
    </p:custDataLst>
    <p:extLst>
      <p:ext uri="{BB962C8B-B14F-4D97-AF65-F5344CB8AC3E}">
        <p14:creationId xmlns:p14="http://schemas.microsoft.com/office/powerpoint/2010/main" val="3966742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278685" cy="779463"/>
          </a:xfrm>
        </p:spPr>
        <p:txBody>
          <a:bodyPr>
            <a:noAutofit/>
          </a:bodyPr>
          <a:lstStyle/>
          <a:p>
            <a:r>
              <a:rPr lang="en-US" sz="4000" dirty="0"/>
              <a:t>Create your AWS Free Tier Account</a:t>
            </a:r>
          </a:p>
        </p:txBody>
      </p:sp>
      <p:sp>
        <p:nvSpPr>
          <p:cNvPr id="5" name="Content Placeholder 4"/>
          <p:cNvSpPr>
            <a:spLocks noGrp="1"/>
          </p:cNvSpPr>
          <p:nvPr>
            <p:ph idx="1"/>
          </p:nvPr>
        </p:nvSpPr>
        <p:spPr>
          <a:xfrm>
            <a:off x="238539" y="1440305"/>
            <a:ext cx="5644676" cy="4913308"/>
          </a:xfrm>
        </p:spPr>
        <p:txBody>
          <a:bodyPr>
            <a:noAutofit/>
          </a:bodyPr>
          <a:lstStyle/>
          <a:p>
            <a:pPr>
              <a:spcBef>
                <a:spcPts val="1800"/>
              </a:spcBef>
            </a:pPr>
            <a:r>
              <a:rPr lang="en-US" dirty="0"/>
              <a:t>Enter your phone number.</a:t>
            </a:r>
          </a:p>
          <a:p>
            <a:pPr>
              <a:spcBef>
                <a:spcPts val="1800"/>
              </a:spcBef>
            </a:pPr>
            <a:r>
              <a:rPr lang="en-US" dirty="0"/>
              <a:t>Enter the </a:t>
            </a:r>
            <a:r>
              <a:rPr lang="en-US" b="1" dirty="0"/>
              <a:t>Security Check </a:t>
            </a:r>
            <a:r>
              <a:rPr lang="en-US" dirty="0"/>
              <a:t>value.</a:t>
            </a:r>
          </a:p>
          <a:p>
            <a:pPr>
              <a:spcBef>
                <a:spcPts val="1800"/>
              </a:spcBef>
            </a:pPr>
            <a:r>
              <a:rPr lang="en-US" dirty="0"/>
              <a:t>Click </a:t>
            </a:r>
            <a:r>
              <a:rPr lang="en-US" b="1" dirty="0"/>
              <a:t>Call Me Now.</a:t>
            </a:r>
            <a:endParaRPr lang="en-US" dirty="0"/>
          </a:p>
          <a:p>
            <a:pPr>
              <a:spcBef>
                <a:spcPts val="1800"/>
              </a:spcBef>
            </a:pPr>
            <a:r>
              <a:rPr lang="en-US" dirty="0"/>
              <a:t>Answer the call from AWS and enter the 4-digit number on your phone keypad.</a:t>
            </a:r>
          </a:p>
        </p:txBody>
      </p:sp>
      <p:pic>
        <p:nvPicPr>
          <p:cNvPr id="4" name="Picture 3">
            <a:extLst>
              <a:ext uri="{FF2B5EF4-FFF2-40B4-BE49-F238E27FC236}">
                <a16:creationId xmlns:a16="http://schemas.microsoft.com/office/drawing/2014/main" id="{F99256CE-F80F-304A-8CAB-71E9F9EDB941}"/>
              </a:ext>
            </a:extLst>
          </p:cNvPr>
          <p:cNvPicPr>
            <a:picLocks noChangeAspect="1"/>
          </p:cNvPicPr>
          <p:nvPr/>
        </p:nvPicPr>
        <p:blipFill>
          <a:blip r:embed="rId4"/>
          <a:stretch>
            <a:fillRect/>
          </a:stretch>
        </p:blipFill>
        <p:spPr>
          <a:xfrm>
            <a:off x="6607235" y="1440305"/>
            <a:ext cx="4790170" cy="5254805"/>
          </a:xfrm>
          <a:prstGeom prst="rect">
            <a:avLst/>
          </a:prstGeom>
        </p:spPr>
      </p:pic>
    </p:spTree>
    <p:custDataLst>
      <p:tags r:id="rId1"/>
    </p:custDataLst>
    <p:extLst>
      <p:ext uri="{BB962C8B-B14F-4D97-AF65-F5344CB8AC3E}">
        <p14:creationId xmlns:p14="http://schemas.microsoft.com/office/powerpoint/2010/main" val="2928092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278685" cy="779463"/>
          </a:xfrm>
        </p:spPr>
        <p:txBody>
          <a:bodyPr>
            <a:noAutofit/>
          </a:bodyPr>
          <a:lstStyle/>
          <a:p>
            <a:r>
              <a:rPr lang="en-US" sz="4000" dirty="0"/>
              <a:t>Create your AWS Free Tier Account</a:t>
            </a:r>
          </a:p>
        </p:txBody>
      </p:sp>
      <p:sp>
        <p:nvSpPr>
          <p:cNvPr id="5" name="Content Placeholder 4"/>
          <p:cNvSpPr>
            <a:spLocks noGrp="1"/>
          </p:cNvSpPr>
          <p:nvPr>
            <p:ph idx="1"/>
          </p:nvPr>
        </p:nvSpPr>
        <p:spPr>
          <a:xfrm>
            <a:off x="238539" y="1440305"/>
            <a:ext cx="5644676" cy="4913308"/>
          </a:xfrm>
        </p:spPr>
        <p:txBody>
          <a:bodyPr>
            <a:noAutofit/>
          </a:bodyPr>
          <a:lstStyle/>
          <a:p>
            <a:pPr>
              <a:spcBef>
                <a:spcPts val="1800"/>
              </a:spcBef>
            </a:pPr>
            <a:r>
              <a:rPr lang="en-US" dirty="0"/>
              <a:t>Select a support plan. </a:t>
            </a:r>
            <a:r>
              <a:rPr lang="en-US" b="1" dirty="0"/>
              <a:t>Note: </a:t>
            </a:r>
            <a:r>
              <a:rPr lang="en-US" dirty="0"/>
              <a:t>that the Basic Plan is free.</a:t>
            </a:r>
          </a:p>
        </p:txBody>
      </p:sp>
      <p:pic>
        <p:nvPicPr>
          <p:cNvPr id="6" name="Picture 5">
            <a:extLst>
              <a:ext uri="{FF2B5EF4-FFF2-40B4-BE49-F238E27FC236}">
                <a16:creationId xmlns:a16="http://schemas.microsoft.com/office/drawing/2014/main" id="{B38ABEFD-0C7D-5540-BD62-B36FE11B49C0}"/>
              </a:ext>
            </a:extLst>
          </p:cNvPr>
          <p:cNvPicPr>
            <a:picLocks noChangeAspect="1"/>
          </p:cNvPicPr>
          <p:nvPr/>
        </p:nvPicPr>
        <p:blipFill>
          <a:blip r:embed="rId4"/>
          <a:stretch>
            <a:fillRect/>
          </a:stretch>
        </p:blipFill>
        <p:spPr>
          <a:xfrm>
            <a:off x="6493775" y="1319534"/>
            <a:ext cx="5018496" cy="5417695"/>
          </a:xfrm>
          <a:prstGeom prst="rect">
            <a:avLst/>
          </a:prstGeom>
        </p:spPr>
      </p:pic>
    </p:spTree>
    <p:custDataLst>
      <p:tags r:id="rId1"/>
    </p:custDataLst>
    <p:extLst>
      <p:ext uri="{BB962C8B-B14F-4D97-AF65-F5344CB8AC3E}">
        <p14:creationId xmlns:p14="http://schemas.microsoft.com/office/powerpoint/2010/main" val="4033507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278685" cy="779463"/>
          </a:xfrm>
        </p:spPr>
        <p:txBody>
          <a:bodyPr>
            <a:noAutofit/>
          </a:bodyPr>
          <a:lstStyle/>
          <a:p>
            <a:r>
              <a:rPr lang="en-US" sz="4000" dirty="0"/>
              <a:t>AWS Free Tier Account</a:t>
            </a:r>
          </a:p>
        </p:txBody>
      </p:sp>
      <p:sp>
        <p:nvSpPr>
          <p:cNvPr id="5" name="Content Placeholder 4"/>
          <p:cNvSpPr>
            <a:spLocks noGrp="1"/>
          </p:cNvSpPr>
          <p:nvPr>
            <p:ph idx="1"/>
          </p:nvPr>
        </p:nvSpPr>
        <p:spPr>
          <a:xfrm>
            <a:off x="238538" y="1440305"/>
            <a:ext cx="5247861" cy="4913308"/>
          </a:xfrm>
        </p:spPr>
        <p:txBody>
          <a:bodyPr>
            <a:noAutofit/>
          </a:bodyPr>
          <a:lstStyle/>
          <a:p>
            <a:pPr>
              <a:spcBef>
                <a:spcPts val="1800"/>
              </a:spcBef>
            </a:pPr>
            <a:r>
              <a:rPr lang="en-US" sz="2400" dirty="0"/>
              <a:t>Your account is set up.</a:t>
            </a:r>
          </a:p>
          <a:p>
            <a:pPr>
              <a:spcBef>
                <a:spcPts val="1800"/>
              </a:spcBef>
            </a:pPr>
            <a:r>
              <a:rPr lang="en-US" sz="2400" dirty="0"/>
              <a:t>Consider setting an alert to monitor your account balance in case you accidently leave something turned on. </a:t>
            </a:r>
          </a:p>
          <a:p>
            <a:pPr>
              <a:spcBef>
                <a:spcPts val="1800"/>
              </a:spcBef>
            </a:pPr>
            <a:r>
              <a:rPr lang="en-US" sz="2400" dirty="0"/>
              <a:t>Click the drop down arrow next to your account name and select </a:t>
            </a:r>
            <a:r>
              <a:rPr lang="en-US" sz="2400" b="1" dirty="0"/>
              <a:t>My Billing Dashboard</a:t>
            </a:r>
            <a:r>
              <a:rPr lang="en-US" sz="2400" dirty="0"/>
              <a:t>.</a:t>
            </a:r>
          </a:p>
          <a:p>
            <a:pPr>
              <a:spcBef>
                <a:spcPts val="1800"/>
              </a:spcBef>
            </a:pPr>
            <a:r>
              <a:rPr lang="en-US" sz="2400" dirty="0"/>
              <a:t>You can also get here by clicking </a:t>
            </a:r>
            <a:r>
              <a:rPr lang="en-US" sz="2400" b="1" dirty="0"/>
              <a:t>Services</a:t>
            </a:r>
            <a:r>
              <a:rPr lang="en-US" sz="2400" dirty="0"/>
              <a:t> and typing </a:t>
            </a:r>
            <a:r>
              <a:rPr lang="en-US" sz="2400" b="1" dirty="0"/>
              <a:t>Billing</a:t>
            </a:r>
            <a:r>
              <a:rPr lang="en-US" sz="2400" dirty="0"/>
              <a:t>.</a:t>
            </a:r>
          </a:p>
        </p:txBody>
      </p:sp>
      <p:pic>
        <p:nvPicPr>
          <p:cNvPr id="4" name="Picture 3">
            <a:extLst>
              <a:ext uri="{FF2B5EF4-FFF2-40B4-BE49-F238E27FC236}">
                <a16:creationId xmlns:a16="http://schemas.microsoft.com/office/drawing/2014/main" id="{3E142ACF-9D8D-AA4B-B35F-47A669AAC3DA}"/>
              </a:ext>
            </a:extLst>
          </p:cNvPr>
          <p:cNvPicPr>
            <a:picLocks noChangeAspect="1"/>
          </p:cNvPicPr>
          <p:nvPr/>
        </p:nvPicPr>
        <p:blipFill>
          <a:blip r:embed="rId4"/>
          <a:stretch>
            <a:fillRect/>
          </a:stretch>
        </p:blipFill>
        <p:spPr>
          <a:xfrm>
            <a:off x="5249333" y="1976728"/>
            <a:ext cx="6798118" cy="4009719"/>
          </a:xfrm>
          <a:prstGeom prst="rect">
            <a:avLst/>
          </a:prstGeom>
        </p:spPr>
      </p:pic>
    </p:spTree>
    <p:custDataLst>
      <p:tags r:id="rId1"/>
    </p:custDataLst>
    <p:extLst>
      <p:ext uri="{BB962C8B-B14F-4D97-AF65-F5344CB8AC3E}">
        <p14:creationId xmlns:p14="http://schemas.microsoft.com/office/powerpoint/2010/main" val="3105506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278685" cy="779463"/>
          </a:xfrm>
        </p:spPr>
        <p:txBody>
          <a:bodyPr>
            <a:noAutofit/>
          </a:bodyPr>
          <a:lstStyle/>
          <a:p>
            <a:r>
              <a:rPr lang="en-US" sz="4000" dirty="0"/>
              <a:t>AWS Free Tier Account Billing Alert</a:t>
            </a:r>
          </a:p>
        </p:txBody>
      </p:sp>
      <p:sp>
        <p:nvSpPr>
          <p:cNvPr id="5" name="Content Placeholder 4"/>
          <p:cNvSpPr>
            <a:spLocks noGrp="1"/>
          </p:cNvSpPr>
          <p:nvPr>
            <p:ph idx="1"/>
          </p:nvPr>
        </p:nvSpPr>
        <p:spPr>
          <a:xfrm>
            <a:off x="475407" y="1331782"/>
            <a:ext cx="11170251" cy="2246881"/>
          </a:xfrm>
        </p:spPr>
        <p:txBody>
          <a:bodyPr>
            <a:noAutofit/>
          </a:bodyPr>
          <a:lstStyle/>
          <a:p>
            <a:pPr>
              <a:spcBef>
                <a:spcPts val="1800"/>
              </a:spcBef>
            </a:pPr>
            <a:r>
              <a:rPr lang="en-US" sz="2400" dirty="0"/>
              <a:t>Scroll down and choose </a:t>
            </a:r>
            <a:r>
              <a:rPr lang="en-US" sz="2400" b="1" dirty="0"/>
              <a:t>Enable Now </a:t>
            </a:r>
            <a:r>
              <a:rPr lang="en-US" sz="2400" dirty="0"/>
              <a:t>to set up an alert to monitor charges.</a:t>
            </a:r>
          </a:p>
          <a:p>
            <a:pPr>
              <a:spcBef>
                <a:spcPts val="1800"/>
              </a:spcBef>
            </a:pPr>
            <a:r>
              <a:rPr lang="en-US" sz="2400" dirty="0"/>
              <a:t>Select </a:t>
            </a:r>
            <a:r>
              <a:rPr lang="en-US" sz="2400" b="1" dirty="0"/>
              <a:t>Receive Billing Alerts </a:t>
            </a:r>
            <a:r>
              <a:rPr lang="en-US" sz="2400" dirty="0"/>
              <a:t>and then choose </a:t>
            </a:r>
            <a:r>
              <a:rPr lang="en-US" sz="2400" b="1" dirty="0"/>
              <a:t>Save preferences</a:t>
            </a:r>
            <a:r>
              <a:rPr lang="en-US" sz="2400" dirty="0"/>
              <a:t>.</a:t>
            </a:r>
          </a:p>
          <a:p>
            <a:pPr>
              <a:spcBef>
                <a:spcPts val="1800"/>
              </a:spcBef>
            </a:pPr>
            <a:r>
              <a:rPr lang="en-US" sz="2400" dirty="0"/>
              <a:t>Choose </a:t>
            </a:r>
            <a:r>
              <a:rPr lang="en-US" sz="2400" b="1" dirty="0"/>
              <a:t>Manage Billing Alerts</a:t>
            </a:r>
            <a:r>
              <a:rPr lang="en-US" sz="2400" dirty="0"/>
              <a:t>.</a:t>
            </a:r>
          </a:p>
          <a:p>
            <a:pPr>
              <a:spcBef>
                <a:spcPts val="1800"/>
              </a:spcBef>
            </a:pPr>
            <a:r>
              <a:rPr lang="en-US" sz="2400" dirty="0"/>
              <a:t>Choose </a:t>
            </a:r>
            <a:r>
              <a:rPr lang="en-US" sz="2400" b="1" dirty="0"/>
              <a:t>Create a Billing Alarm</a:t>
            </a:r>
            <a:r>
              <a:rPr lang="en-US" sz="2400" dirty="0"/>
              <a:t>.</a:t>
            </a:r>
          </a:p>
        </p:txBody>
      </p:sp>
      <p:pic>
        <p:nvPicPr>
          <p:cNvPr id="6" name="Picture 5">
            <a:extLst>
              <a:ext uri="{FF2B5EF4-FFF2-40B4-BE49-F238E27FC236}">
                <a16:creationId xmlns:a16="http://schemas.microsoft.com/office/drawing/2014/main" id="{B2643A19-8929-F444-9AE5-6077369F5B54}"/>
              </a:ext>
            </a:extLst>
          </p:cNvPr>
          <p:cNvPicPr>
            <a:picLocks noChangeAspect="1"/>
          </p:cNvPicPr>
          <p:nvPr/>
        </p:nvPicPr>
        <p:blipFill>
          <a:blip r:embed="rId4"/>
          <a:stretch>
            <a:fillRect/>
          </a:stretch>
        </p:blipFill>
        <p:spPr>
          <a:xfrm>
            <a:off x="1088136" y="3481517"/>
            <a:ext cx="4712649" cy="2990542"/>
          </a:xfrm>
          <a:prstGeom prst="rect">
            <a:avLst/>
          </a:prstGeom>
          <a:ln>
            <a:solidFill>
              <a:schemeClr val="tx1"/>
            </a:solidFill>
          </a:ln>
        </p:spPr>
      </p:pic>
      <p:sp>
        <p:nvSpPr>
          <p:cNvPr id="7" name="Rectangle 6">
            <a:extLst>
              <a:ext uri="{FF2B5EF4-FFF2-40B4-BE49-F238E27FC236}">
                <a16:creationId xmlns:a16="http://schemas.microsoft.com/office/drawing/2014/main" id="{A68C16F9-CAE8-BC40-B01B-3F9075444C57}"/>
              </a:ext>
            </a:extLst>
          </p:cNvPr>
          <p:cNvSpPr>
            <a:spLocks/>
          </p:cNvSpPr>
          <p:nvPr/>
        </p:nvSpPr>
        <p:spPr>
          <a:xfrm>
            <a:off x="3245444" y="4701715"/>
            <a:ext cx="822960" cy="1725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73F92FE6-66F2-4045-B479-5943EC0BCDB9}"/>
              </a:ext>
            </a:extLst>
          </p:cNvPr>
          <p:cNvPicPr>
            <a:picLocks noChangeAspect="1"/>
          </p:cNvPicPr>
          <p:nvPr/>
        </p:nvPicPr>
        <p:blipFill>
          <a:blip r:embed="rId5"/>
          <a:stretch>
            <a:fillRect/>
          </a:stretch>
        </p:blipFill>
        <p:spPr>
          <a:xfrm>
            <a:off x="6530242" y="3867455"/>
            <a:ext cx="5060231" cy="2407082"/>
          </a:xfrm>
          <a:prstGeom prst="rect">
            <a:avLst/>
          </a:prstGeom>
          <a:ln>
            <a:solidFill>
              <a:schemeClr val="tx1"/>
            </a:solidFill>
          </a:ln>
        </p:spPr>
      </p:pic>
      <p:sp>
        <p:nvSpPr>
          <p:cNvPr id="10" name="Rectangle 9">
            <a:extLst>
              <a:ext uri="{FF2B5EF4-FFF2-40B4-BE49-F238E27FC236}">
                <a16:creationId xmlns:a16="http://schemas.microsoft.com/office/drawing/2014/main" id="{E26CEF18-C98D-9043-8262-A92BAC9C481B}"/>
              </a:ext>
            </a:extLst>
          </p:cNvPr>
          <p:cNvSpPr>
            <a:spLocks/>
          </p:cNvSpPr>
          <p:nvPr/>
        </p:nvSpPr>
        <p:spPr>
          <a:xfrm>
            <a:off x="6564748" y="4633472"/>
            <a:ext cx="1097280" cy="1725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972504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278685" cy="779463"/>
          </a:xfrm>
        </p:spPr>
        <p:txBody>
          <a:bodyPr>
            <a:noAutofit/>
          </a:bodyPr>
          <a:lstStyle/>
          <a:p>
            <a:r>
              <a:rPr lang="en-US" sz="4000" dirty="0"/>
              <a:t>Billing Alert</a:t>
            </a:r>
          </a:p>
        </p:txBody>
      </p:sp>
      <p:sp>
        <p:nvSpPr>
          <p:cNvPr id="5" name="Content Placeholder 4"/>
          <p:cNvSpPr>
            <a:spLocks noGrp="1"/>
          </p:cNvSpPr>
          <p:nvPr>
            <p:ph idx="1"/>
          </p:nvPr>
        </p:nvSpPr>
        <p:spPr>
          <a:xfrm>
            <a:off x="475408" y="1423052"/>
            <a:ext cx="5005839" cy="4913308"/>
          </a:xfrm>
        </p:spPr>
        <p:txBody>
          <a:bodyPr>
            <a:noAutofit/>
          </a:bodyPr>
          <a:lstStyle/>
          <a:p>
            <a:pPr>
              <a:spcBef>
                <a:spcPts val="1800"/>
              </a:spcBef>
            </a:pPr>
            <a:r>
              <a:rPr lang="en-US" sz="2400" dirty="0"/>
              <a:t>Under </a:t>
            </a:r>
            <a:r>
              <a:rPr lang="en-US" sz="2400" b="1" dirty="0"/>
              <a:t>When my total AWS charges for the month exceed </a:t>
            </a:r>
            <a:r>
              <a:rPr lang="en-US" sz="2400" dirty="0"/>
              <a:t>box, set the AWS charge amount.</a:t>
            </a:r>
          </a:p>
          <a:p>
            <a:pPr>
              <a:spcBef>
                <a:spcPts val="1800"/>
              </a:spcBef>
            </a:pPr>
            <a:r>
              <a:rPr lang="en-US" sz="2400" dirty="0"/>
              <a:t>Enter your email address in the field.</a:t>
            </a:r>
          </a:p>
          <a:p>
            <a:pPr>
              <a:spcBef>
                <a:spcPts val="1800"/>
              </a:spcBef>
            </a:pPr>
            <a:r>
              <a:rPr lang="en-US" sz="2400" dirty="0"/>
              <a:t>Choose </a:t>
            </a:r>
            <a:r>
              <a:rPr lang="en-US" sz="2400" b="1" dirty="0"/>
              <a:t>Create Alarm</a:t>
            </a:r>
            <a:r>
              <a:rPr lang="en-US" sz="2400" dirty="0"/>
              <a:t>.</a:t>
            </a:r>
          </a:p>
          <a:p>
            <a:pPr>
              <a:spcBef>
                <a:spcPts val="1800"/>
              </a:spcBef>
            </a:pPr>
            <a:r>
              <a:rPr lang="en-US" sz="2400" dirty="0"/>
              <a:t>Confirm your email address.</a:t>
            </a:r>
          </a:p>
          <a:p>
            <a:pPr>
              <a:spcBef>
                <a:spcPts val="1800"/>
              </a:spcBef>
            </a:pPr>
            <a:r>
              <a:rPr lang="en-US" sz="2400" dirty="0"/>
              <a:t>This alarm will now notify you any time the charges exceed the amount set.</a:t>
            </a:r>
          </a:p>
        </p:txBody>
      </p:sp>
      <p:pic>
        <p:nvPicPr>
          <p:cNvPr id="12" name="Picture 11">
            <a:extLst>
              <a:ext uri="{FF2B5EF4-FFF2-40B4-BE49-F238E27FC236}">
                <a16:creationId xmlns:a16="http://schemas.microsoft.com/office/drawing/2014/main" id="{F518F703-1724-1445-95AD-EB8CE2A6BAA0}"/>
              </a:ext>
            </a:extLst>
          </p:cNvPr>
          <p:cNvPicPr>
            <a:picLocks noChangeAspect="1"/>
          </p:cNvPicPr>
          <p:nvPr/>
        </p:nvPicPr>
        <p:blipFill>
          <a:blip r:embed="rId4"/>
          <a:stretch>
            <a:fillRect/>
          </a:stretch>
        </p:blipFill>
        <p:spPr>
          <a:xfrm>
            <a:off x="5481247" y="1423052"/>
            <a:ext cx="6601775" cy="4822166"/>
          </a:xfrm>
          <a:prstGeom prst="rect">
            <a:avLst/>
          </a:prstGeom>
        </p:spPr>
      </p:pic>
      <p:sp>
        <p:nvSpPr>
          <p:cNvPr id="7" name="Rectangle 6">
            <a:extLst>
              <a:ext uri="{FF2B5EF4-FFF2-40B4-BE49-F238E27FC236}">
                <a16:creationId xmlns:a16="http://schemas.microsoft.com/office/drawing/2014/main" id="{A68C16F9-CAE8-BC40-B01B-3F9075444C57}"/>
              </a:ext>
            </a:extLst>
          </p:cNvPr>
          <p:cNvSpPr>
            <a:spLocks/>
          </p:cNvSpPr>
          <p:nvPr/>
        </p:nvSpPr>
        <p:spPr>
          <a:xfrm>
            <a:off x="6498572" y="3050377"/>
            <a:ext cx="1463040" cy="2743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26CEF18-C98D-9043-8262-A92BAC9C481B}"/>
              </a:ext>
            </a:extLst>
          </p:cNvPr>
          <p:cNvSpPr>
            <a:spLocks/>
          </p:cNvSpPr>
          <p:nvPr/>
        </p:nvSpPr>
        <p:spPr>
          <a:xfrm>
            <a:off x="11054754" y="5928477"/>
            <a:ext cx="914400" cy="3657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05D72EB-244A-5543-BFEC-3A54C1FFD27E}"/>
              </a:ext>
            </a:extLst>
          </p:cNvPr>
          <p:cNvSpPr>
            <a:spLocks/>
          </p:cNvSpPr>
          <p:nvPr/>
        </p:nvSpPr>
        <p:spPr>
          <a:xfrm>
            <a:off x="5767052" y="3324697"/>
            <a:ext cx="3204420" cy="2121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895069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p:txBody>
          <a:bodyPr/>
          <a:lstStyle/>
          <a:p>
            <a:r>
              <a:rPr lang="en-US" sz="4400" dirty="0"/>
              <a:t>Optional - Part 5: Create Your Free AWS Educate Account</a:t>
            </a:r>
          </a:p>
        </p:txBody>
      </p:sp>
    </p:spTree>
    <p:extLst>
      <p:ext uri="{BB962C8B-B14F-4D97-AF65-F5344CB8AC3E}">
        <p14:creationId xmlns:p14="http://schemas.microsoft.com/office/powerpoint/2010/main" val="1767548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278685" cy="779463"/>
          </a:xfrm>
        </p:spPr>
        <p:txBody>
          <a:bodyPr>
            <a:noAutofit/>
          </a:bodyPr>
          <a:lstStyle/>
          <a:p>
            <a:r>
              <a:rPr lang="en-US" sz="4000" dirty="0"/>
              <a:t>What is AWS Educate? </a:t>
            </a:r>
          </a:p>
        </p:txBody>
      </p:sp>
      <p:pic>
        <p:nvPicPr>
          <p:cNvPr id="5" name="Picture 4">
            <a:extLst>
              <a:ext uri="{FF2B5EF4-FFF2-40B4-BE49-F238E27FC236}">
                <a16:creationId xmlns:a16="http://schemas.microsoft.com/office/drawing/2014/main" id="{04B043D0-BC9E-F341-BF58-20C70D5731F8}"/>
              </a:ext>
            </a:extLst>
          </p:cNvPr>
          <p:cNvPicPr>
            <a:picLocks noChangeAspect="1"/>
          </p:cNvPicPr>
          <p:nvPr/>
        </p:nvPicPr>
        <p:blipFill>
          <a:blip r:embed="rId4"/>
          <a:stretch>
            <a:fillRect/>
          </a:stretch>
        </p:blipFill>
        <p:spPr>
          <a:xfrm>
            <a:off x="281354" y="2416725"/>
            <a:ext cx="11629292" cy="3802894"/>
          </a:xfrm>
          <a:prstGeom prst="rect">
            <a:avLst/>
          </a:prstGeom>
        </p:spPr>
      </p:pic>
      <p:sp>
        <p:nvSpPr>
          <p:cNvPr id="4" name="Content Placeholder 4">
            <a:extLst>
              <a:ext uri="{FF2B5EF4-FFF2-40B4-BE49-F238E27FC236}">
                <a16:creationId xmlns:a16="http://schemas.microsoft.com/office/drawing/2014/main" id="{BD4B72A9-E147-CC41-8292-A2B464BC96E9}"/>
              </a:ext>
            </a:extLst>
          </p:cNvPr>
          <p:cNvSpPr>
            <a:spLocks noGrp="1"/>
          </p:cNvSpPr>
          <p:nvPr>
            <p:ph idx="1"/>
          </p:nvPr>
        </p:nvSpPr>
        <p:spPr>
          <a:xfrm>
            <a:off x="238538" y="1440305"/>
            <a:ext cx="11085953" cy="4913308"/>
          </a:xfrm>
        </p:spPr>
        <p:txBody>
          <a:bodyPr>
            <a:noAutofit/>
          </a:bodyPr>
          <a:lstStyle/>
          <a:p>
            <a:pPr marL="0" indent="0" algn="ctr">
              <a:spcBef>
                <a:spcPts val="1800"/>
              </a:spcBef>
              <a:buNone/>
            </a:pPr>
            <a:r>
              <a:rPr lang="en-US" sz="2400" dirty="0"/>
              <a:t>AWS Educate is Amazon’s global initiative to provide students comprehensive resources for building skills in cloud technology. </a:t>
            </a:r>
          </a:p>
        </p:txBody>
      </p:sp>
    </p:spTree>
    <p:custDataLst>
      <p:tags r:id="rId1"/>
    </p:custDataLst>
    <p:extLst>
      <p:ext uri="{BB962C8B-B14F-4D97-AF65-F5344CB8AC3E}">
        <p14:creationId xmlns:p14="http://schemas.microsoft.com/office/powerpoint/2010/main" val="424221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p>
        </p:txBody>
      </p:sp>
      <p:sp>
        <p:nvSpPr>
          <p:cNvPr id="5" name="Content Placeholder 4"/>
          <p:cNvSpPr>
            <a:spLocks noGrp="1"/>
          </p:cNvSpPr>
          <p:nvPr>
            <p:ph idx="1"/>
          </p:nvPr>
        </p:nvSpPr>
        <p:spPr/>
        <p:txBody>
          <a:bodyPr>
            <a:noAutofit/>
          </a:bodyPr>
          <a:lstStyle/>
          <a:p>
            <a:pPr>
              <a:spcBef>
                <a:spcPts val="2400"/>
              </a:spcBef>
            </a:pPr>
            <a:r>
              <a:rPr lang="en-US" dirty="0"/>
              <a:t>General Required Knowledge</a:t>
            </a:r>
          </a:p>
          <a:p>
            <a:pPr lvl="1">
              <a:spcBef>
                <a:spcPts val="2400"/>
              </a:spcBef>
            </a:pPr>
            <a:r>
              <a:rPr lang="en-US" dirty="0"/>
              <a:t>IT technical knowledge</a:t>
            </a:r>
          </a:p>
          <a:p>
            <a:pPr lvl="1">
              <a:spcBef>
                <a:spcPts val="2400"/>
              </a:spcBef>
            </a:pPr>
            <a:r>
              <a:rPr lang="en-US" dirty="0"/>
              <a:t>IT business knowledge</a:t>
            </a:r>
          </a:p>
          <a:p>
            <a:pPr>
              <a:spcBef>
                <a:spcPts val="2400"/>
              </a:spcBef>
            </a:pPr>
            <a:r>
              <a:rPr lang="en-US" dirty="0"/>
              <a:t>Preferred Knowledge</a:t>
            </a:r>
          </a:p>
          <a:p>
            <a:pPr lvl="1">
              <a:spcBef>
                <a:spcPts val="2400"/>
              </a:spcBef>
            </a:pPr>
            <a:r>
              <a:rPr lang="en-US" dirty="0"/>
              <a:t>Familiarity with cloud computing concepts</a:t>
            </a:r>
          </a:p>
          <a:p>
            <a:pPr lvl="1">
              <a:spcBef>
                <a:spcPts val="2400"/>
              </a:spcBef>
            </a:pPr>
            <a:r>
              <a:rPr lang="en-US" dirty="0"/>
              <a:t>Working knowledge of distributed systems</a:t>
            </a:r>
          </a:p>
          <a:p>
            <a:pPr lvl="1">
              <a:spcBef>
                <a:spcPts val="2400"/>
              </a:spcBef>
            </a:pPr>
            <a:r>
              <a:rPr lang="en-US" dirty="0"/>
              <a:t>Familiarity with general networking concepts</a:t>
            </a:r>
          </a:p>
          <a:p>
            <a:pPr lvl="1">
              <a:spcBef>
                <a:spcPts val="2400"/>
              </a:spcBef>
            </a:pPr>
            <a:r>
              <a:rPr lang="en-US" dirty="0"/>
              <a:t>Working knowledge of multi-tier architectures</a:t>
            </a:r>
          </a:p>
          <a:p>
            <a:pPr lvl="1">
              <a:spcBef>
                <a:spcPts val="2400"/>
              </a:spcBef>
            </a:pPr>
            <a:endParaRPr lang="en-US" dirty="0"/>
          </a:p>
        </p:txBody>
      </p:sp>
      <p:pic>
        <p:nvPicPr>
          <p:cNvPr id="4" name="Picture 3">
            <a:extLst>
              <a:ext uri="{FF2B5EF4-FFF2-40B4-BE49-F238E27FC236}">
                <a16:creationId xmlns:a16="http://schemas.microsoft.com/office/drawing/2014/main" id="{6F8C17E4-E9BE-6D43-86A5-78215D1F294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285" t="3704" r="15488" b="3518"/>
          <a:stretch/>
        </p:blipFill>
        <p:spPr>
          <a:xfrm>
            <a:off x="8366372" y="1440305"/>
            <a:ext cx="2057400" cy="2718034"/>
          </a:xfrm>
          <a:prstGeom prst="rect">
            <a:avLst/>
          </a:prstGeom>
        </p:spPr>
      </p:pic>
    </p:spTree>
    <p:custDataLst>
      <p:tags r:id="rId1"/>
    </p:custDataLst>
    <p:extLst>
      <p:ext uri="{BB962C8B-B14F-4D97-AF65-F5344CB8AC3E}">
        <p14:creationId xmlns:p14="http://schemas.microsoft.com/office/powerpoint/2010/main" val="3426394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278685" cy="779463"/>
          </a:xfrm>
        </p:spPr>
        <p:txBody>
          <a:bodyPr>
            <a:noAutofit/>
          </a:bodyPr>
          <a:lstStyle/>
          <a:p>
            <a:r>
              <a:rPr lang="en-US" sz="4000" dirty="0"/>
              <a:t>AWS Educate Student Benefits</a:t>
            </a:r>
          </a:p>
        </p:txBody>
      </p:sp>
      <p:graphicFrame>
        <p:nvGraphicFramePr>
          <p:cNvPr id="3" name="Table 2">
            <a:extLst>
              <a:ext uri="{FF2B5EF4-FFF2-40B4-BE49-F238E27FC236}">
                <a16:creationId xmlns:a16="http://schemas.microsoft.com/office/drawing/2014/main" id="{CF02E4A5-FFC2-7A40-8CAC-5676E927A20C}"/>
              </a:ext>
            </a:extLst>
          </p:cNvPr>
          <p:cNvGraphicFramePr>
            <a:graphicFrameLocks noGrp="1"/>
          </p:cNvGraphicFramePr>
          <p:nvPr>
            <p:extLst>
              <p:ext uri="{D42A27DB-BD31-4B8C-83A1-F6EECF244321}">
                <p14:modId xmlns:p14="http://schemas.microsoft.com/office/powerpoint/2010/main" val="3839519850"/>
              </p:ext>
            </p:extLst>
          </p:nvPr>
        </p:nvGraphicFramePr>
        <p:xfrm>
          <a:off x="1083339" y="1531997"/>
          <a:ext cx="10025322" cy="4302760"/>
        </p:xfrm>
        <a:graphic>
          <a:graphicData uri="http://schemas.openxmlformats.org/drawingml/2006/table">
            <a:tbl>
              <a:tblPr firstRow="1" bandRow="1">
                <a:tableStyleId>{BDBED569-4797-4DF1-A0F4-6AAB3CD982D8}</a:tableStyleId>
              </a:tblPr>
              <a:tblGrid>
                <a:gridCol w="2044755">
                  <a:extLst>
                    <a:ext uri="{9D8B030D-6E8A-4147-A177-3AD203B41FA5}">
                      <a16:colId xmlns:a16="http://schemas.microsoft.com/office/drawing/2014/main" val="1282389493"/>
                    </a:ext>
                  </a:extLst>
                </a:gridCol>
                <a:gridCol w="7980567">
                  <a:extLst>
                    <a:ext uri="{9D8B030D-6E8A-4147-A177-3AD203B41FA5}">
                      <a16:colId xmlns:a16="http://schemas.microsoft.com/office/drawing/2014/main" val="4239509774"/>
                    </a:ext>
                  </a:extLst>
                </a:gridCol>
              </a:tblGrid>
              <a:tr h="37084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indent="0">
                        <a:buFont typeface="Arial" panose="020B0604020202020204" pitchFamily="34" charset="0"/>
                        <a:buNone/>
                      </a:pP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507776630"/>
                  </a:ext>
                </a:extLst>
              </a:tr>
              <a:tr h="370840">
                <a:tc>
                  <a:txBody>
                    <a:bodyPr/>
                    <a:lstStyle/>
                    <a:p>
                      <a:pPr algn="ctr"/>
                      <a:r>
                        <a:rPr lang="en-US" dirty="0"/>
                        <a:t>AWS Credits (annually renewable)</a:t>
                      </a:r>
                    </a:p>
                  </a:txBody>
                  <a:tcPr anchor="ctr"/>
                </a:tc>
                <a:tc>
                  <a:txBody>
                    <a:bodyPr/>
                    <a:lstStyle/>
                    <a:p>
                      <a:pPr marL="285750" indent="-285750">
                        <a:buFont typeface="Arial" panose="020B0604020202020204" pitchFamily="34" charset="0"/>
                        <a:buChar char="•"/>
                      </a:pPr>
                      <a:r>
                        <a:rPr lang="en-US" sz="1800" kern="1200" dirty="0">
                          <a:effectLst/>
                        </a:rPr>
                        <a:t>AWS Account: $100 in credits at member institutions; $40 in credits at non-member institutions</a:t>
                      </a:r>
                    </a:p>
                    <a:p>
                      <a:pPr marL="285750" indent="-285750">
                        <a:buFont typeface="Arial" panose="020B0604020202020204" pitchFamily="34" charset="0"/>
                        <a:buChar char="•"/>
                      </a:pPr>
                      <a:r>
                        <a:rPr lang="en-US" sz="1800" kern="1200" dirty="0">
                          <a:effectLst/>
                        </a:rPr>
                        <a:t>AWS Educate Starter Account: $75 in credits at member institutions; $30 in credits at non-member institutions</a:t>
                      </a:r>
                    </a:p>
                  </a:txBody>
                  <a:tcPr/>
                </a:tc>
                <a:extLst>
                  <a:ext uri="{0D108BD9-81ED-4DB2-BD59-A6C34878D82A}">
                    <a16:rowId xmlns:a16="http://schemas.microsoft.com/office/drawing/2014/main" val="3330401868"/>
                  </a:ext>
                </a:extLst>
              </a:tr>
              <a:tr h="370840">
                <a:tc>
                  <a:txBody>
                    <a:bodyPr/>
                    <a:lstStyle/>
                    <a:p>
                      <a:pPr algn="ctr"/>
                      <a:r>
                        <a:rPr lang="en-US" dirty="0"/>
                        <a:t>AWS Training</a:t>
                      </a:r>
                    </a:p>
                  </a:txBody>
                  <a:tcPr anchor="ctr"/>
                </a:tc>
                <a:tc>
                  <a:txBody>
                    <a:bodyPr/>
                    <a:lstStyle/>
                    <a:p>
                      <a:pPr marL="285750" indent="-285750">
                        <a:buFont typeface="Arial" panose="020B0604020202020204" pitchFamily="34" charset="0"/>
                        <a:buChar char="•"/>
                      </a:pPr>
                      <a:r>
                        <a:rPr lang="en-US" sz="1800" kern="1200" dirty="0">
                          <a:effectLst/>
                        </a:rPr>
                        <a:t>Access to AWS Technical Essentials Training Course (a $600 value)</a:t>
                      </a:r>
                    </a:p>
                    <a:p>
                      <a:pPr marL="285750" indent="-285750">
                        <a:buFont typeface="Arial" panose="020B0604020202020204" pitchFamily="34" charset="0"/>
                        <a:buChar char="•"/>
                      </a:pPr>
                      <a:r>
                        <a:rPr lang="en-US" sz="1800" kern="1200" dirty="0">
                          <a:effectLst/>
                        </a:rPr>
                        <a:t>Free access to labs</a:t>
                      </a:r>
                      <a:endParaRPr lang="en-US" sz="1800" b="0" i="0" kern="1200" dirty="0">
                        <a:solidFill>
                          <a:schemeClr val="tx1"/>
                        </a:solidFill>
                        <a:effectLst/>
                        <a:latin typeface="+mn-lt"/>
                        <a:ea typeface="+mn-ea"/>
                        <a:cs typeface="+mn-cs"/>
                      </a:endParaRPr>
                    </a:p>
                  </a:txBody>
                  <a:tcPr/>
                </a:tc>
                <a:extLst>
                  <a:ext uri="{0D108BD9-81ED-4DB2-BD59-A6C34878D82A}">
                    <a16:rowId xmlns:a16="http://schemas.microsoft.com/office/drawing/2014/main" val="1847892738"/>
                  </a:ext>
                </a:extLst>
              </a:tr>
              <a:tr h="370840">
                <a:tc>
                  <a:txBody>
                    <a:bodyPr/>
                    <a:lstStyle/>
                    <a:p>
                      <a:pPr algn="ctr"/>
                      <a:r>
                        <a:rPr lang="en-US" dirty="0"/>
                        <a:t>Curated Content</a:t>
                      </a:r>
                    </a:p>
                  </a:txBody>
                  <a:tcPr anchor="ctr"/>
                </a:tc>
                <a:tc>
                  <a:txBody>
                    <a:bodyPr/>
                    <a:lstStyle/>
                    <a:p>
                      <a:pPr marL="285750" indent="-285750">
                        <a:buFont typeface="Arial" panose="020B0604020202020204" pitchFamily="34" charset="0"/>
                        <a:buChar char="•"/>
                      </a:pPr>
                      <a:r>
                        <a:rPr lang="en-US" sz="1800" kern="1200" dirty="0">
                          <a:effectLst/>
                        </a:rPr>
                        <a:t>Ability to select personalized learning pathway with 30+ hours of content per path</a:t>
                      </a:r>
                    </a:p>
                    <a:p>
                      <a:pPr marL="285750" indent="-285750">
                        <a:buFont typeface="Arial" panose="020B0604020202020204" pitchFamily="34" charset="0"/>
                        <a:buChar char="•"/>
                      </a:pPr>
                      <a:r>
                        <a:rPr lang="en-US" sz="1800" kern="1200" dirty="0">
                          <a:effectLst/>
                        </a:rPr>
                        <a:t>Earn digital badges that showcase cloud skills</a:t>
                      </a:r>
                    </a:p>
                    <a:p>
                      <a:pPr marL="285750" indent="-285750">
                        <a:buFont typeface="Arial" panose="020B0604020202020204" pitchFamily="34" charset="0"/>
                        <a:buChar char="•"/>
                      </a:pPr>
                      <a:r>
                        <a:rPr lang="en-US" sz="1800" kern="1200" dirty="0">
                          <a:effectLst/>
                        </a:rPr>
                        <a:t>Free access to AWS content for homework, labs, or self-study</a:t>
                      </a:r>
                    </a:p>
                  </a:txBody>
                  <a:tcPr/>
                </a:tc>
                <a:extLst>
                  <a:ext uri="{0D108BD9-81ED-4DB2-BD59-A6C34878D82A}">
                    <a16:rowId xmlns:a16="http://schemas.microsoft.com/office/drawing/2014/main" val="1196446927"/>
                  </a:ext>
                </a:extLst>
              </a:tr>
              <a:tr h="370840">
                <a:tc>
                  <a:txBody>
                    <a:bodyPr/>
                    <a:lstStyle/>
                    <a:p>
                      <a:pPr algn="ctr"/>
                      <a:r>
                        <a:rPr lang="en-US" dirty="0"/>
                        <a:t>Collaboration Tools</a:t>
                      </a:r>
                    </a:p>
                  </a:txBody>
                  <a:tcPr anchor="ctr"/>
                </a:tc>
                <a:tc>
                  <a:txBody>
                    <a:bodyPr/>
                    <a:lstStyle/>
                    <a:p>
                      <a:pPr marL="285750" indent="-285750">
                        <a:buFont typeface="Arial" panose="020B0604020202020204" pitchFamily="34" charset="0"/>
                        <a:buChar char="•"/>
                      </a:pPr>
                      <a:r>
                        <a:rPr lang="en-US" sz="1800" kern="1200" dirty="0">
                          <a:effectLst/>
                        </a:rPr>
                        <a:t>Student Portal access</a:t>
                      </a:r>
                    </a:p>
                    <a:p>
                      <a:pPr marL="285750" indent="-285750">
                        <a:buFont typeface="Arial" panose="020B0604020202020204" pitchFamily="34" charset="0"/>
                        <a:buChar char="•"/>
                      </a:pPr>
                      <a:r>
                        <a:rPr lang="en-US" sz="1800" kern="1200" dirty="0">
                          <a:effectLst/>
                        </a:rPr>
                        <a:t>Student portfolio to store projects in one place</a:t>
                      </a:r>
                    </a:p>
                    <a:p>
                      <a:pPr marL="285750" indent="-285750">
                        <a:buFont typeface="Arial" panose="020B0604020202020204" pitchFamily="34" charset="0"/>
                        <a:buChar char="•"/>
                      </a:pPr>
                      <a:r>
                        <a:rPr lang="en-US" sz="1800" kern="1200" dirty="0">
                          <a:effectLst/>
                        </a:rPr>
                        <a:t>Access to Job Board and job postings</a:t>
                      </a:r>
                      <a:endParaRPr lang="en-US" sz="1800" b="0" i="0" kern="1200" dirty="0">
                        <a:solidFill>
                          <a:schemeClr val="tx1"/>
                        </a:solidFill>
                        <a:effectLst/>
                        <a:latin typeface="+mn-lt"/>
                        <a:ea typeface="+mn-ea"/>
                        <a:cs typeface="+mn-cs"/>
                      </a:endParaRPr>
                    </a:p>
                  </a:txBody>
                  <a:tcPr/>
                </a:tc>
                <a:extLst>
                  <a:ext uri="{0D108BD9-81ED-4DB2-BD59-A6C34878D82A}">
                    <a16:rowId xmlns:a16="http://schemas.microsoft.com/office/drawing/2014/main" val="2975350527"/>
                  </a:ext>
                </a:extLst>
              </a:tr>
            </a:tbl>
          </a:graphicData>
        </a:graphic>
      </p:graphicFrame>
    </p:spTree>
    <p:custDataLst>
      <p:tags r:id="rId1"/>
    </p:custDataLst>
    <p:extLst>
      <p:ext uri="{BB962C8B-B14F-4D97-AF65-F5344CB8AC3E}">
        <p14:creationId xmlns:p14="http://schemas.microsoft.com/office/powerpoint/2010/main" val="1605940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278685" cy="779463"/>
          </a:xfrm>
        </p:spPr>
        <p:txBody>
          <a:bodyPr>
            <a:noAutofit/>
          </a:bodyPr>
          <a:lstStyle/>
          <a:p>
            <a:r>
              <a:rPr lang="en-US" sz="4000" dirty="0"/>
              <a:t>Create an AWS Educate Account</a:t>
            </a:r>
          </a:p>
        </p:txBody>
      </p:sp>
      <p:sp>
        <p:nvSpPr>
          <p:cNvPr id="5" name="Content Placeholder 4"/>
          <p:cNvSpPr>
            <a:spLocks noGrp="1"/>
          </p:cNvSpPr>
          <p:nvPr>
            <p:ph idx="1"/>
          </p:nvPr>
        </p:nvSpPr>
        <p:spPr/>
        <p:txBody>
          <a:bodyPr>
            <a:noAutofit/>
          </a:bodyPr>
          <a:lstStyle/>
          <a:p>
            <a:pPr>
              <a:spcBef>
                <a:spcPts val="1800"/>
              </a:spcBef>
            </a:pPr>
            <a:r>
              <a:rPr lang="en-US" dirty="0">
                <a:hlinkClick r:id="rId4"/>
              </a:rPr>
              <a:t>https://aws.amazon.com/education/awseducate/</a:t>
            </a:r>
            <a:endParaRPr lang="en-US" dirty="0"/>
          </a:p>
          <a:p>
            <a:pPr>
              <a:spcBef>
                <a:spcPts val="1800"/>
              </a:spcBef>
            </a:pPr>
            <a:r>
              <a:rPr lang="en-US" dirty="0"/>
              <a:t>Click on </a:t>
            </a:r>
            <a:r>
              <a:rPr lang="en-US" b="1" dirty="0"/>
              <a:t>Join AWS Educate Today</a:t>
            </a:r>
            <a:endParaRPr lang="en-US" dirty="0"/>
          </a:p>
        </p:txBody>
      </p:sp>
      <p:pic>
        <p:nvPicPr>
          <p:cNvPr id="4" name="Picture 3">
            <a:extLst>
              <a:ext uri="{FF2B5EF4-FFF2-40B4-BE49-F238E27FC236}">
                <a16:creationId xmlns:a16="http://schemas.microsoft.com/office/drawing/2014/main" id="{6E4AA7E5-0787-6745-A804-3466C6C80F7A}"/>
              </a:ext>
            </a:extLst>
          </p:cNvPr>
          <p:cNvPicPr>
            <a:picLocks noChangeAspect="1"/>
          </p:cNvPicPr>
          <p:nvPr/>
        </p:nvPicPr>
        <p:blipFill>
          <a:blip r:embed="rId5"/>
          <a:stretch>
            <a:fillRect/>
          </a:stretch>
        </p:blipFill>
        <p:spPr>
          <a:xfrm>
            <a:off x="2395106" y="2638858"/>
            <a:ext cx="7401788" cy="3714755"/>
          </a:xfrm>
          <a:prstGeom prst="rect">
            <a:avLst/>
          </a:prstGeom>
        </p:spPr>
      </p:pic>
      <p:sp>
        <p:nvSpPr>
          <p:cNvPr id="7" name="Oval 6">
            <a:extLst>
              <a:ext uri="{FF2B5EF4-FFF2-40B4-BE49-F238E27FC236}">
                <a16:creationId xmlns:a16="http://schemas.microsoft.com/office/drawing/2014/main" id="{254349F2-12D2-4045-A90F-D33A840DAE3B}"/>
              </a:ext>
            </a:extLst>
          </p:cNvPr>
          <p:cNvSpPr/>
          <p:nvPr/>
        </p:nvSpPr>
        <p:spPr>
          <a:xfrm rot="5400000">
            <a:off x="5714521" y="4311388"/>
            <a:ext cx="851337" cy="3043709"/>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Tree>
    <p:custDataLst>
      <p:tags r:id="rId1"/>
    </p:custDataLst>
    <p:extLst>
      <p:ext uri="{BB962C8B-B14F-4D97-AF65-F5344CB8AC3E}">
        <p14:creationId xmlns:p14="http://schemas.microsoft.com/office/powerpoint/2010/main" val="1465305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D13110-6781-8D44-B075-A86CD6BE4082}"/>
              </a:ext>
            </a:extLst>
          </p:cNvPr>
          <p:cNvPicPr>
            <a:picLocks noChangeAspect="1"/>
          </p:cNvPicPr>
          <p:nvPr/>
        </p:nvPicPr>
        <p:blipFill>
          <a:blip r:embed="rId4"/>
          <a:stretch>
            <a:fillRect/>
          </a:stretch>
        </p:blipFill>
        <p:spPr>
          <a:xfrm>
            <a:off x="2932806" y="2743199"/>
            <a:ext cx="5582708" cy="3610413"/>
          </a:xfrm>
          <a:prstGeom prst="rect">
            <a:avLst/>
          </a:prstGeom>
        </p:spPr>
      </p:pic>
      <p:sp>
        <p:nvSpPr>
          <p:cNvPr id="2" name="Title 1"/>
          <p:cNvSpPr>
            <a:spLocks noGrp="1"/>
          </p:cNvSpPr>
          <p:nvPr>
            <p:ph type="title"/>
          </p:nvPr>
        </p:nvSpPr>
        <p:spPr>
          <a:xfrm>
            <a:off x="238539" y="263527"/>
            <a:ext cx="9278685" cy="779463"/>
          </a:xfrm>
        </p:spPr>
        <p:txBody>
          <a:bodyPr>
            <a:noAutofit/>
          </a:bodyPr>
          <a:lstStyle/>
          <a:p>
            <a:r>
              <a:rPr lang="en-US" sz="4000" dirty="0"/>
              <a:t>Create an AWS Educate Account</a:t>
            </a:r>
          </a:p>
        </p:txBody>
      </p:sp>
      <p:sp>
        <p:nvSpPr>
          <p:cNvPr id="5" name="Content Placeholder 4"/>
          <p:cNvSpPr>
            <a:spLocks noGrp="1"/>
          </p:cNvSpPr>
          <p:nvPr>
            <p:ph idx="1"/>
          </p:nvPr>
        </p:nvSpPr>
        <p:spPr/>
        <p:txBody>
          <a:bodyPr>
            <a:noAutofit/>
          </a:bodyPr>
          <a:lstStyle/>
          <a:p>
            <a:pPr>
              <a:spcBef>
                <a:spcPts val="1800"/>
              </a:spcBef>
            </a:pPr>
            <a:r>
              <a:rPr lang="en-US" dirty="0"/>
              <a:t>Select your role, choose </a:t>
            </a:r>
            <a:r>
              <a:rPr lang="en-US" b="1" dirty="0"/>
              <a:t>Student</a:t>
            </a:r>
            <a:r>
              <a:rPr lang="en-US" dirty="0"/>
              <a:t>.</a:t>
            </a:r>
          </a:p>
        </p:txBody>
      </p:sp>
      <p:sp>
        <p:nvSpPr>
          <p:cNvPr id="9" name="Oval 8">
            <a:extLst>
              <a:ext uri="{FF2B5EF4-FFF2-40B4-BE49-F238E27FC236}">
                <a16:creationId xmlns:a16="http://schemas.microsoft.com/office/drawing/2014/main" id="{51825552-8BBF-DE48-8ACC-F7B220417833}"/>
              </a:ext>
            </a:extLst>
          </p:cNvPr>
          <p:cNvSpPr/>
          <p:nvPr/>
        </p:nvSpPr>
        <p:spPr>
          <a:xfrm rot="5400000">
            <a:off x="4118987" y="3218048"/>
            <a:ext cx="699258" cy="2340368"/>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Tree>
    <p:custDataLst>
      <p:tags r:id="rId1"/>
    </p:custDataLst>
    <p:extLst>
      <p:ext uri="{BB962C8B-B14F-4D97-AF65-F5344CB8AC3E}">
        <p14:creationId xmlns:p14="http://schemas.microsoft.com/office/powerpoint/2010/main" val="1266230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278685" cy="779463"/>
          </a:xfrm>
        </p:spPr>
        <p:txBody>
          <a:bodyPr>
            <a:noAutofit/>
          </a:bodyPr>
          <a:lstStyle/>
          <a:p>
            <a:r>
              <a:rPr lang="en-US" sz="4000" dirty="0"/>
              <a:t>Create an AWS Educate Account</a:t>
            </a:r>
          </a:p>
        </p:txBody>
      </p:sp>
      <p:sp>
        <p:nvSpPr>
          <p:cNvPr id="5" name="Content Placeholder 4"/>
          <p:cNvSpPr>
            <a:spLocks noGrp="1"/>
          </p:cNvSpPr>
          <p:nvPr>
            <p:ph idx="1"/>
          </p:nvPr>
        </p:nvSpPr>
        <p:spPr/>
        <p:txBody>
          <a:bodyPr>
            <a:noAutofit/>
          </a:bodyPr>
          <a:lstStyle/>
          <a:p>
            <a:pPr>
              <a:spcBef>
                <a:spcPts val="1800"/>
              </a:spcBef>
            </a:pPr>
            <a:r>
              <a:rPr lang="en-US" dirty="0"/>
              <a:t>Complete the form with your information</a:t>
            </a:r>
            <a:r>
              <a:rPr lang="en-US" b="1" dirty="0"/>
              <a:t> </a:t>
            </a:r>
            <a:r>
              <a:rPr lang="en-US" dirty="0"/>
              <a:t>and choose </a:t>
            </a:r>
            <a:r>
              <a:rPr lang="en-US" b="1" dirty="0"/>
              <a:t>Next</a:t>
            </a:r>
            <a:r>
              <a:rPr lang="en-US" dirty="0"/>
              <a:t>.</a:t>
            </a:r>
          </a:p>
        </p:txBody>
      </p:sp>
      <p:pic>
        <p:nvPicPr>
          <p:cNvPr id="4" name="Picture 3">
            <a:extLst>
              <a:ext uri="{FF2B5EF4-FFF2-40B4-BE49-F238E27FC236}">
                <a16:creationId xmlns:a16="http://schemas.microsoft.com/office/drawing/2014/main" id="{0C392FEF-C232-3D4C-A02E-E924CF6C4EBF}"/>
              </a:ext>
            </a:extLst>
          </p:cNvPr>
          <p:cNvPicPr>
            <a:picLocks noChangeAspect="1"/>
          </p:cNvPicPr>
          <p:nvPr/>
        </p:nvPicPr>
        <p:blipFill>
          <a:blip r:embed="rId4"/>
          <a:stretch>
            <a:fillRect/>
          </a:stretch>
        </p:blipFill>
        <p:spPr>
          <a:xfrm>
            <a:off x="6722729" y="2376208"/>
            <a:ext cx="5012661" cy="4220758"/>
          </a:xfrm>
          <a:prstGeom prst="rect">
            <a:avLst/>
          </a:prstGeom>
        </p:spPr>
      </p:pic>
    </p:spTree>
    <p:custDataLst>
      <p:tags r:id="rId1"/>
    </p:custDataLst>
    <p:extLst>
      <p:ext uri="{BB962C8B-B14F-4D97-AF65-F5344CB8AC3E}">
        <p14:creationId xmlns:p14="http://schemas.microsoft.com/office/powerpoint/2010/main" val="2501014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278685" cy="779463"/>
          </a:xfrm>
        </p:spPr>
        <p:txBody>
          <a:bodyPr>
            <a:noAutofit/>
          </a:bodyPr>
          <a:lstStyle/>
          <a:p>
            <a:r>
              <a:rPr lang="en-US" sz="4000" dirty="0"/>
              <a:t>Create an AWS Educate Account</a:t>
            </a:r>
          </a:p>
        </p:txBody>
      </p:sp>
      <p:sp>
        <p:nvSpPr>
          <p:cNvPr id="5" name="Content Placeholder 4"/>
          <p:cNvSpPr>
            <a:spLocks noGrp="1"/>
          </p:cNvSpPr>
          <p:nvPr>
            <p:ph idx="1"/>
          </p:nvPr>
        </p:nvSpPr>
        <p:spPr>
          <a:xfrm>
            <a:off x="238539" y="1440305"/>
            <a:ext cx="5316906" cy="4913308"/>
          </a:xfrm>
        </p:spPr>
        <p:txBody>
          <a:bodyPr>
            <a:noAutofit/>
          </a:bodyPr>
          <a:lstStyle/>
          <a:p>
            <a:pPr>
              <a:spcBef>
                <a:spcPts val="1800"/>
              </a:spcBef>
            </a:pPr>
            <a:r>
              <a:rPr lang="en-US" dirty="0"/>
              <a:t>Select the account type. </a:t>
            </a:r>
          </a:p>
          <a:p>
            <a:pPr>
              <a:spcBef>
                <a:spcPts val="1800"/>
              </a:spcBef>
            </a:pPr>
            <a:r>
              <a:rPr lang="en-US" dirty="0"/>
              <a:t>For a free account (no credit card required), select </a:t>
            </a:r>
            <a:r>
              <a:rPr lang="en-US" b="1" dirty="0"/>
              <a:t>Click here to select</a:t>
            </a:r>
            <a:r>
              <a:rPr lang="en-US" dirty="0"/>
              <a:t> </a:t>
            </a:r>
            <a:r>
              <a:rPr lang="en-US" b="1" dirty="0"/>
              <a:t>an</a:t>
            </a:r>
            <a:r>
              <a:rPr lang="en-US" dirty="0"/>
              <a:t> </a:t>
            </a:r>
            <a:r>
              <a:rPr lang="en-US" b="1" dirty="0"/>
              <a:t>AWS Educate Starter Account. </a:t>
            </a:r>
          </a:p>
          <a:p>
            <a:pPr>
              <a:spcBef>
                <a:spcPts val="1800"/>
              </a:spcBef>
            </a:pPr>
            <a:r>
              <a:rPr lang="en-US" dirty="0"/>
              <a:t>Choose </a:t>
            </a:r>
            <a:r>
              <a:rPr lang="en-US" b="1" dirty="0"/>
              <a:t>Next</a:t>
            </a:r>
            <a:r>
              <a:rPr lang="en-US" dirty="0"/>
              <a:t>.</a:t>
            </a:r>
          </a:p>
        </p:txBody>
      </p:sp>
      <p:pic>
        <p:nvPicPr>
          <p:cNvPr id="6" name="Picture 5">
            <a:extLst>
              <a:ext uri="{FF2B5EF4-FFF2-40B4-BE49-F238E27FC236}">
                <a16:creationId xmlns:a16="http://schemas.microsoft.com/office/drawing/2014/main" id="{3F28570D-27F5-4846-B3B7-95BC98C15C24}"/>
              </a:ext>
            </a:extLst>
          </p:cNvPr>
          <p:cNvPicPr>
            <a:picLocks noChangeAspect="1"/>
          </p:cNvPicPr>
          <p:nvPr/>
        </p:nvPicPr>
        <p:blipFill>
          <a:blip r:embed="rId4"/>
          <a:stretch>
            <a:fillRect/>
          </a:stretch>
        </p:blipFill>
        <p:spPr>
          <a:xfrm>
            <a:off x="6021571" y="1750124"/>
            <a:ext cx="4997303" cy="4508438"/>
          </a:xfrm>
          <a:prstGeom prst="rect">
            <a:avLst/>
          </a:prstGeom>
        </p:spPr>
      </p:pic>
      <p:sp>
        <p:nvSpPr>
          <p:cNvPr id="7" name="Oval 6">
            <a:extLst>
              <a:ext uri="{FF2B5EF4-FFF2-40B4-BE49-F238E27FC236}">
                <a16:creationId xmlns:a16="http://schemas.microsoft.com/office/drawing/2014/main" id="{1249D91D-FD19-DA41-BAAE-24666358987F}"/>
              </a:ext>
            </a:extLst>
          </p:cNvPr>
          <p:cNvSpPr/>
          <p:nvPr/>
        </p:nvSpPr>
        <p:spPr>
          <a:xfrm rot="5400000">
            <a:off x="7695954" y="1693120"/>
            <a:ext cx="1182411" cy="5198693"/>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Tree>
    <p:custDataLst>
      <p:tags r:id="rId1"/>
    </p:custDataLst>
    <p:extLst>
      <p:ext uri="{BB962C8B-B14F-4D97-AF65-F5344CB8AC3E}">
        <p14:creationId xmlns:p14="http://schemas.microsoft.com/office/powerpoint/2010/main" val="4240683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278685" cy="779463"/>
          </a:xfrm>
        </p:spPr>
        <p:txBody>
          <a:bodyPr>
            <a:noAutofit/>
          </a:bodyPr>
          <a:lstStyle/>
          <a:p>
            <a:r>
              <a:rPr lang="en-US" sz="3800" dirty="0"/>
              <a:t>Review and Accept Terms and Conditions</a:t>
            </a:r>
          </a:p>
        </p:txBody>
      </p:sp>
      <p:sp>
        <p:nvSpPr>
          <p:cNvPr id="5" name="Content Placeholder 4"/>
          <p:cNvSpPr>
            <a:spLocks noGrp="1"/>
          </p:cNvSpPr>
          <p:nvPr>
            <p:ph idx="1"/>
          </p:nvPr>
        </p:nvSpPr>
        <p:spPr>
          <a:xfrm>
            <a:off x="238538" y="1440305"/>
            <a:ext cx="5984053" cy="4913308"/>
          </a:xfrm>
        </p:spPr>
        <p:txBody>
          <a:bodyPr>
            <a:noAutofit/>
          </a:bodyPr>
          <a:lstStyle/>
          <a:p>
            <a:pPr>
              <a:spcBef>
                <a:spcPts val="1800"/>
              </a:spcBef>
            </a:pPr>
            <a:r>
              <a:rPr lang="en-US" sz="2400" dirty="0"/>
              <a:t>Check your email for a message with a link to verify your email address. </a:t>
            </a:r>
          </a:p>
          <a:p>
            <a:pPr>
              <a:spcBef>
                <a:spcPts val="1800"/>
              </a:spcBef>
            </a:pPr>
            <a:r>
              <a:rPr lang="en-US" sz="2400" dirty="0"/>
              <a:t>Verify your email address by clicking on the link.</a:t>
            </a:r>
          </a:p>
          <a:p>
            <a:pPr>
              <a:spcBef>
                <a:spcPts val="1800"/>
              </a:spcBef>
            </a:pPr>
            <a:r>
              <a:rPr lang="en-US" sz="2400" dirty="0"/>
              <a:t>Upon verification, you will be presented with the terms and conditions for your review. </a:t>
            </a:r>
          </a:p>
          <a:p>
            <a:pPr>
              <a:spcBef>
                <a:spcPts val="1800"/>
              </a:spcBef>
            </a:pPr>
            <a:r>
              <a:rPr lang="en-US" sz="2400" b="1" dirty="0"/>
              <a:t>Review and accept </a:t>
            </a:r>
            <a:r>
              <a:rPr lang="en-US" sz="2400" dirty="0"/>
              <a:t>the terms and conditions. This notification indicates your application is under review.</a:t>
            </a:r>
          </a:p>
          <a:p>
            <a:pPr>
              <a:spcBef>
                <a:spcPts val="1800"/>
              </a:spcBef>
            </a:pPr>
            <a:r>
              <a:rPr lang="en-US" sz="2400" dirty="0"/>
              <a:t>You will be notified when the review is complete.</a:t>
            </a:r>
          </a:p>
        </p:txBody>
      </p:sp>
      <p:pic>
        <p:nvPicPr>
          <p:cNvPr id="4" name="Picture 3">
            <a:extLst>
              <a:ext uri="{FF2B5EF4-FFF2-40B4-BE49-F238E27FC236}">
                <a16:creationId xmlns:a16="http://schemas.microsoft.com/office/drawing/2014/main" id="{6F5B95AC-C3AE-AC49-BB70-1C3E565ED8D8}"/>
              </a:ext>
            </a:extLst>
          </p:cNvPr>
          <p:cNvPicPr>
            <a:picLocks noChangeAspect="1"/>
          </p:cNvPicPr>
          <p:nvPr/>
        </p:nvPicPr>
        <p:blipFill>
          <a:blip r:embed="rId4"/>
          <a:stretch>
            <a:fillRect/>
          </a:stretch>
        </p:blipFill>
        <p:spPr>
          <a:xfrm>
            <a:off x="6222592" y="2006318"/>
            <a:ext cx="5795465" cy="3259949"/>
          </a:xfrm>
          <a:prstGeom prst="rect">
            <a:avLst/>
          </a:prstGeom>
        </p:spPr>
      </p:pic>
    </p:spTree>
    <p:custDataLst>
      <p:tags r:id="rId1"/>
    </p:custDataLst>
    <p:extLst>
      <p:ext uri="{BB962C8B-B14F-4D97-AF65-F5344CB8AC3E}">
        <p14:creationId xmlns:p14="http://schemas.microsoft.com/office/powerpoint/2010/main" val="1186225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278685" cy="779463"/>
          </a:xfrm>
        </p:spPr>
        <p:txBody>
          <a:bodyPr>
            <a:noAutofit/>
          </a:bodyPr>
          <a:lstStyle/>
          <a:p>
            <a:r>
              <a:rPr lang="en-US" sz="4000" dirty="0"/>
              <a:t>Welcome to AWS Educate!</a:t>
            </a:r>
          </a:p>
        </p:txBody>
      </p:sp>
      <p:pic>
        <p:nvPicPr>
          <p:cNvPr id="4" name="Picture 3">
            <a:extLst>
              <a:ext uri="{FF2B5EF4-FFF2-40B4-BE49-F238E27FC236}">
                <a16:creationId xmlns:a16="http://schemas.microsoft.com/office/drawing/2014/main" id="{EF50C64B-9D1F-4E49-8292-5094D6E593DD}"/>
              </a:ext>
            </a:extLst>
          </p:cNvPr>
          <p:cNvPicPr>
            <a:picLocks noChangeAspect="1"/>
          </p:cNvPicPr>
          <p:nvPr/>
        </p:nvPicPr>
        <p:blipFill>
          <a:blip r:embed="rId4"/>
          <a:stretch>
            <a:fillRect/>
          </a:stretch>
        </p:blipFill>
        <p:spPr>
          <a:xfrm>
            <a:off x="2133600" y="2474597"/>
            <a:ext cx="7924800" cy="33202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ontent Placeholder 4">
            <a:extLst>
              <a:ext uri="{FF2B5EF4-FFF2-40B4-BE49-F238E27FC236}">
                <a16:creationId xmlns:a16="http://schemas.microsoft.com/office/drawing/2014/main" id="{FE6B7B7F-F545-DC41-B7B7-4110016EF1C0}"/>
              </a:ext>
            </a:extLst>
          </p:cNvPr>
          <p:cNvSpPr>
            <a:spLocks noGrp="1"/>
          </p:cNvSpPr>
          <p:nvPr>
            <p:ph idx="1"/>
          </p:nvPr>
        </p:nvSpPr>
        <p:spPr>
          <a:xfrm>
            <a:off x="238539" y="1440305"/>
            <a:ext cx="10515600" cy="4913308"/>
          </a:xfrm>
        </p:spPr>
        <p:txBody>
          <a:bodyPr>
            <a:noAutofit/>
          </a:bodyPr>
          <a:lstStyle/>
          <a:p>
            <a:pPr>
              <a:spcBef>
                <a:spcPts val="1800"/>
              </a:spcBef>
            </a:pPr>
            <a:r>
              <a:rPr lang="en-US" dirty="0"/>
              <a:t>Go to </a:t>
            </a:r>
            <a:r>
              <a:rPr lang="en-US" dirty="0">
                <a:hlinkClick r:id="rId5"/>
              </a:rPr>
              <a:t>https://www.awseducate.com/signin/SiteLogin</a:t>
            </a:r>
            <a:r>
              <a:rPr lang="en-US" dirty="0"/>
              <a:t> to log in to your AWS Educate account.</a:t>
            </a:r>
          </a:p>
        </p:txBody>
      </p:sp>
    </p:spTree>
    <p:custDataLst>
      <p:tags r:id="rId1"/>
    </p:custDataLst>
    <p:extLst>
      <p:ext uri="{BB962C8B-B14F-4D97-AF65-F5344CB8AC3E}">
        <p14:creationId xmlns:p14="http://schemas.microsoft.com/office/powerpoint/2010/main" val="2098812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662608" y="3322334"/>
            <a:ext cx="11115261" cy="779463"/>
          </a:xfrm>
        </p:spPr>
        <p:txBody>
          <a:bodyPr/>
          <a:lstStyle/>
          <a:p>
            <a:pPr>
              <a:spcBef>
                <a:spcPts val="2400"/>
              </a:spcBef>
            </a:pPr>
            <a:r>
              <a:rPr lang="en-US" sz="3600" b="1" dirty="0"/>
              <a:t>Up Next</a:t>
            </a:r>
            <a:r>
              <a:rPr lang="en-US" sz="3600" dirty="0"/>
              <a:t>: Unit 1 – Introduction to Cloud Computing</a:t>
            </a:r>
            <a:br>
              <a:rPr lang="en-US" sz="3600" dirty="0"/>
            </a:br>
            <a:r>
              <a:rPr lang="en-US" sz="3600" dirty="0"/>
              <a:t>				</a:t>
            </a:r>
            <a:r>
              <a:rPr lang="en-US" sz="2400" dirty="0"/>
              <a:t>1.01 What is Cloud Computing?</a:t>
            </a:r>
            <a:br>
              <a:rPr lang="en-US" sz="2400" dirty="0"/>
            </a:br>
            <a:r>
              <a:rPr lang="en-US" sz="2400" dirty="0"/>
              <a:t>   				1.02 Introduction to Cloud Economics</a:t>
            </a:r>
            <a:br>
              <a:rPr lang="en-US" sz="2400" dirty="0"/>
            </a:br>
            <a:r>
              <a:rPr lang="en-US" sz="2400" dirty="0"/>
              <a:t>				1.03 AWS Infrastructure Overview</a:t>
            </a:r>
            <a:br>
              <a:rPr lang="en-US" sz="2400" dirty="0"/>
            </a:br>
            <a:endParaRPr lang="en-US" sz="3600" dirty="0"/>
          </a:p>
        </p:txBody>
      </p:sp>
    </p:spTree>
    <p:extLst>
      <p:ext uri="{BB962C8B-B14F-4D97-AF65-F5344CB8AC3E}">
        <p14:creationId xmlns:p14="http://schemas.microsoft.com/office/powerpoint/2010/main" val="2065276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err="1">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t>
            </a:r>
            <a:r>
              <a:rPr lang="en-US" sz="1500" u="sng" dirty="0" err="1">
                <a:solidFill>
                  <a:schemeClr val="bg1"/>
                </a:solidFill>
                <a:latin typeface="Amazon Ember Light" charset="0"/>
                <a:ea typeface="Amazon Ember Light" charset="0"/>
                <a:cs typeface="Amazon Ember Light" charset="0"/>
              </a:rPr>
              <a:t>aws.amazon.com</a:t>
            </a:r>
            <a:r>
              <a:rPr lang="en-US" sz="1500" u="sng" dirty="0">
                <a:solidFill>
                  <a:schemeClr val="bg1"/>
                </a:solidFill>
                <a:latin typeface="Amazon Ember Light" charset="0"/>
                <a:ea typeface="Amazon Ember Light" charset="0"/>
                <a:cs typeface="Amazon Ember Light" charset="0"/>
              </a:rPr>
              <a:t>/contact-us/</a:t>
            </a:r>
            <a:r>
              <a:rPr lang="en-US" sz="1500" u="sng" dirty="0" err="1">
                <a:solidFill>
                  <a:schemeClr val="bg1"/>
                </a:solidFill>
                <a:latin typeface="Amazon Ember Light" charset="0"/>
                <a:ea typeface="Amazon Ember Light" charset="0"/>
                <a:cs typeface="Amazon Ember Light" charset="0"/>
              </a:rPr>
              <a:t>aws</a:t>
            </a:r>
            <a:r>
              <a:rPr lang="en-US" sz="1500" u="sng" dirty="0">
                <a:solidFill>
                  <a:schemeClr val="bg1"/>
                </a:solidFill>
                <a:latin typeface="Amazon Ember Light" charset="0"/>
                <a:ea typeface="Amazon Ember Light" charset="0"/>
                <a:cs typeface="Amazon Ember Light" charset="0"/>
              </a:rPr>
              <a:t>-training/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
        <p:nvSpPr>
          <p:cNvPr id="6" name="Title 1"/>
          <p:cNvSpPr>
            <a:spLocks noGrp="1"/>
          </p:cNvSpPr>
          <p:nvPr>
            <p:ph type="ctrTitle"/>
          </p:nvPr>
        </p:nvSpPr>
        <p:spPr>
          <a:xfrm>
            <a:off x="5933197" y="2810934"/>
            <a:ext cx="6056583" cy="834496"/>
          </a:xfrm>
        </p:spPr>
        <p:txBody>
          <a:bodyPr>
            <a:normAutofit/>
          </a:bodyPr>
          <a:lstStyle/>
          <a:p>
            <a:r>
              <a:rPr lang="en-US"/>
              <a:t>Thanks for participating!</a:t>
            </a:r>
            <a:endParaRPr lang="en-US">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4181938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Objectives</a:t>
            </a:r>
          </a:p>
        </p:txBody>
      </p:sp>
      <p:sp>
        <p:nvSpPr>
          <p:cNvPr id="5" name="Content Placeholder 4"/>
          <p:cNvSpPr>
            <a:spLocks noGrp="1"/>
          </p:cNvSpPr>
          <p:nvPr>
            <p:ph idx="1"/>
          </p:nvPr>
        </p:nvSpPr>
        <p:spPr>
          <a:xfrm>
            <a:off x="238539" y="1440305"/>
            <a:ext cx="9636982" cy="4913308"/>
          </a:xfrm>
        </p:spPr>
        <p:txBody>
          <a:bodyPr>
            <a:noAutofit/>
          </a:bodyPr>
          <a:lstStyle/>
          <a:p>
            <a:r>
              <a:rPr lang="en-US" sz="2400" dirty="0"/>
              <a:t>Define the AWS cloud concepts</a:t>
            </a:r>
          </a:p>
          <a:p>
            <a:r>
              <a:rPr lang="en-US" sz="2400" dirty="0"/>
              <a:t>Explain cloud economics</a:t>
            </a:r>
          </a:p>
          <a:p>
            <a:pPr lvl="1"/>
            <a:r>
              <a:rPr lang="en-US" sz="2000" dirty="0"/>
              <a:t>Define pricing models</a:t>
            </a:r>
          </a:p>
          <a:p>
            <a:pPr lvl="1"/>
            <a:r>
              <a:rPr lang="en-US" sz="2000" dirty="0"/>
              <a:t>Describe the AWS cloud value proposition</a:t>
            </a:r>
            <a:endParaRPr lang="en-US" sz="2400" dirty="0"/>
          </a:p>
          <a:p>
            <a:r>
              <a:rPr lang="en-US" sz="2400" dirty="0"/>
              <a:t>Describe core AWS services</a:t>
            </a:r>
          </a:p>
          <a:p>
            <a:pPr lvl="1"/>
            <a:r>
              <a:rPr lang="en-US" sz="2000" dirty="0"/>
              <a:t>Describe characteristic of deployment/operation </a:t>
            </a:r>
          </a:p>
          <a:p>
            <a:pPr lvl="1"/>
            <a:r>
              <a:rPr lang="en-US" sz="2000" dirty="0"/>
              <a:t>Review common use cases</a:t>
            </a:r>
          </a:p>
          <a:p>
            <a:r>
              <a:rPr lang="en-US" sz="2400" dirty="0"/>
              <a:t>Explain AWS cloud security</a:t>
            </a:r>
          </a:p>
          <a:p>
            <a:pPr lvl="1"/>
            <a:r>
              <a:rPr lang="en-US" sz="2000" dirty="0"/>
              <a:t>Review the shared responsibility model: security ”in” the cloud and “of” the cloud</a:t>
            </a:r>
          </a:p>
          <a:p>
            <a:pPr lvl="1"/>
            <a:r>
              <a:rPr lang="en-US" sz="2000" dirty="0"/>
              <a:t>Review basic security and compliance</a:t>
            </a:r>
            <a:endParaRPr lang="en-US" dirty="0"/>
          </a:p>
          <a:p>
            <a:r>
              <a:rPr lang="en-US" sz="2400" dirty="0"/>
              <a:t>Describe basic AWS cloud architectural principles</a:t>
            </a:r>
          </a:p>
          <a:p>
            <a:r>
              <a:rPr lang="en-US" sz="2400" dirty="0"/>
              <a:t>Review cloud billing and support services</a:t>
            </a:r>
          </a:p>
        </p:txBody>
      </p:sp>
      <p:pic>
        <p:nvPicPr>
          <p:cNvPr id="4" name="Picture 3">
            <a:extLst>
              <a:ext uri="{FF2B5EF4-FFF2-40B4-BE49-F238E27FC236}">
                <a16:creationId xmlns:a16="http://schemas.microsoft.com/office/drawing/2014/main" id="{D17E8B92-2BFF-034E-BC8F-E27CC4539DE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285" t="3704" r="15488" b="3518"/>
          <a:stretch/>
        </p:blipFill>
        <p:spPr>
          <a:xfrm>
            <a:off x="9875520" y="1463040"/>
            <a:ext cx="2057400" cy="2718034"/>
          </a:xfrm>
          <a:prstGeom prst="rect">
            <a:avLst/>
          </a:prstGeom>
        </p:spPr>
      </p:pic>
    </p:spTree>
    <p:custDataLst>
      <p:tags r:id="rId1"/>
    </p:custDataLst>
    <p:extLst>
      <p:ext uri="{BB962C8B-B14F-4D97-AF65-F5344CB8AC3E}">
        <p14:creationId xmlns:p14="http://schemas.microsoft.com/office/powerpoint/2010/main" val="3533534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Outline</a:t>
            </a:r>
          </a:p>
        </p:txBody>
      </p:sp>
      <p:sp>
        <p:nvSpPr>
          <p:cNvPr id="5" name="Content Placeholder 4"/>
          <p:cNvSpPr>
            <a:spLocks noGrp="1"/>
          </p:cNvSpPr>
          <p:nvPr>
            <p:ph idx="1"/>
          </p:nvPr>
        </p:nvSpPr>
        <p:spPr>
          <a:xfrm>
            <a:off x="238539" y="1463039"/>
            <a:ext cx="9636982" cy="4890573"/>
          </a:xfrm>
        </p:spPr>
        <p:txBody>
          <a:bodyPr>
            <a:noAutofit/>
          </a:bodyPr>
          <a:lstStyle/>
          <a:p>
            <a:pPr>
              <a:lnSpc>
                <a:spcPct val="100000"/>
              </a:lnSpc>
              <a:spcAft>
                <a:spcPts val="1000"/>
              </a:spcAft>
            </a:pPr>
            <a:r>
              <a:rPr lang="en-US" dirty="0"/>
              <a:t>Module 0: Course Overview</a:t>
            </a:r>
          </a:p>
          <a:p>
            <a:pPr>
              <a:lnSpc>
                <a:spcPct val="100000"/>
              </a:lnSpc>
              <a:spcAft>
                <a:spcPts val="1000"/>
              </a:spcAft>
            </a:pPr>
            <a:r>
              <a:rPr lang="en-US" dirty="0"/>
              <a:t>Module 1: Cloud Concepts</a:t>
            </a:r>
          </a:p>
          <a:p>
            <a:pPr>
              <a:lnSpc>
                <a:spcPct val="100000"/>
              </a:lnSpc>
              <a:spcAft>
                <a:spcPts val="1000"/>
              </a:spcAft>
            </a:pPr>
            <a:r>
              <a:rPr lang="en-US" dirty="0"/>
              <a:t>Module 2: AWS Core Services</a:t>
            </a:r>
          </a:p>
          <a:p>
            <a:pPr>
              <a:lnSpc>
                <a:spcPct val="100000"/>
              </a:lnSpc>
              <a:spcAft>
                <a:spcPts val="1000"/>
              </a:spcAft>
            </a:pPr>
            <a:r>
              <a:rPr lang="en-US" dirty="0"/>
              <a:t>Module 3: AWS Cloud Security</a:t>
            </a:r>
          </a:p>
          <a:p>
            <a:pPr>
              <a:lnSpc>
                <a:spcPct val="100000"/>
              </a:lnSpc>
              <a:spcAft>
                <a:spcPts val="1000"/>
              </a:spcAft>
            </a:pPr>
            <a:r>
              <a:rPr lang="en-US" dirty="0"/>
              <a:t>Module 4: Cloud Architecting</a:t>
            </a:r>
          </a:p>
          <a:p>
            <a:pPr>
              <a:lnSpc>
                <a:spcPct val="100000"/>
              </a:lnSpc>
              <a:spcAft>
                <a:spcPts val="1000"/>
              </a:spcAft>
            </a:pPr>
            <a:r>
              <a:rPr lang="en-US" dirty="0"/>
              <a:t>Module 5: Cloud Billing and Support Services</a:t>
            </a:r>
          </a:p>
        </p:txBody>
      </p:sp>
      <p:pic>
        <p:nvPicPr>
          <p:cNvPr id="6" name="Picture 5">
            <a:extLst>
              <a:ext uri="{FF2B5EF4-FFF2-40B4-BE49-F238E27FC236}">
                <a16:creationId xmlns:a16="http://schemas.microsoft.com/office/drawing/2014/main" id="{1A28DF46-5AE0-1342-8457-186DD309DD4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676" t="12752" r="8995" b="12693"/>
          <a:stretch/>
        </p:blipFill>
        <p:spPr>
          <a:xfrm>
            <a:off x="9875520" y="1463040"/>
            <a:ext cx="2057400" cy="1863139"/>
          </a:xfrm>
          <a:prstGeom prst="rect">
            <a:avLst/>
          </a:prstGeom>
        </p:spPr>
      </p:pic>
    </p:spTree>
    <p:custDataLst>
      <p:tags r:id="rId1"/>
    </p:custDataLst>
    <p:extLst>
      <p:ext uri="{BB962C8B-B14F-4D97-AF65-F5344CB8AC3E}">
        <p14:creationId xmlns:p14="http://schemas.microsoft.com/office/powerpoint/2010/main" val="360228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8905461" cy="779463"/>
          </a:xfrm>
        </p:spPr>
        <p:txBody>
          <a:bodyPr>
            <a:noAutofit/>
          </a:bodyPr>
          <a:lstStyle/>
          <a:p>
            <a:r>
              <a:rPr lang="en-US" sz="4000" dirty="0"/>
              <a:t>Module 1 Details: Cloud Concepts</a:t>
            </a:r>
          </a:p>
        </p:txBody>
      </p:sp>
      <p:sp>
        <p:nvSpPr>
          <p:cNvPr id="3" name="Content Placeholder 2"/>
          <p:cNvSpPr>
            <a:spLocks noGrp="1"/>
          </p:cNvSpPr>
          <p:nvPr>
            <p:ph idx="1"/>
          </p:nvPr>
        </p:nvSpPr>
        <p:spPr/>
        <p:txBody>
          <a:bodyPr>
            <a:noAutofit/>
          </a:bodyPr>
          <a:lstStyle/>
          <a:p>
            <a:pPr>
              <a:spcBef>
                <a:spcPts val="2400"/>
              </a:spcBef>
            </a:pPr>
            <a:r>
              <a:rPr lang="en-US" sz="2000" b="1" dirty="0"/>
              <a:t>SECTION 1.01</a:t>
            </a:r>
            <a:r>
              <a:rPr lang="en-US" sz="2000" dirty="0"/>
              <a:t>: What is Cloud Computing?</a:t>
            </a:r>
          </a:p>
          <a:p>
            <a:pPr lvl="1">
              <a:spcBef>
                <a:spcPts val="1600"/>
              </a:spcBef>
            </a:pPr>
            <a:r>
              <a:rPr lang="en-US" sz="1800" b="1" dirty="0"/>
              <a:t>Part 1</a:t>
            </a:r>
            <a:r>
              <a:rPr lang="en-US" sz="1800" dirty="0"/>
              <a:t>: What is Cloud Computing?</a:t>
            </a:r>
          </a:p>
          <a:p>
            <a:pPr lvl="1">
              <a:spcBef>
                <a:spcPts val="1600"/>
              </a:spcBef>
            </a:pPr>
            <a:r>
              <a:rPr lang="en-US" sz="1800" b="1" dirty="0"/>
              <a:t>Part 2</a:t>
            </a:r>
            <a:r>
              <a:rPr lang="en-US" sz="1800" dirty="0"/>
              <a:t>: Six Advantages of Cloud Computing</a:t>
            </a:r>
          </a:p>
          <a:p>
            <a:pPr lvl="1">
              <a:spcBef>
                <a:spcPts val="1600"/>
              </a:spcBef>
            </a:pPr>
            <a:r>
              <a:rPr lang="en-US" sz="1800" b="1" dirty="0"/>
              <a:t>Part 3: </a:t>
            </a:r>
            <a:r>
              <a:rPr lang="en-US" sz="1800" dirty="0"/>
              <a:t>What is Amazon Web Services?</a:t>
            </a:r>
          </a:p>
          <a:p>
            <a:pPr lvl="1">
              <a:spcBef>
                <a:spcPts val="1600"/>
              </a:spcBef>
            </a:pPr>
            <a:r>
              <a:rPr lang="en-US" sz="1800" b="1" dirty="0"/>
              <a:t>Part 4: </a:t>
            </a:r>
            <a:r>
              <a:rPr lang="en-US" sz="1800" dirty="0"/>
              <a:t>The AWS Cloud Adoption Framework (CAF)</a:t>
            </a:r>
            <a:endParaRPr lang="en-US" sz="2000" dirty="0"/>
          </a:p>
          <a:p>
            <a:pPr>
              <a:spcBef>
                <a:spcPts val="2400"/>
              </a:spcBef>
            </a:pPr>
            <a:r>
              <a:rPr lang="en-US" sz="2000" b="1" dirty="0"/>
              <a:t>SECTION 1.02</a:t>
            </a:r>
            <a:r>
              <a:rPr lang="en-US" sz="2000" dirty="0"/>
              <a:t>: Cloud Economics</a:t>
            </a:r>
          </a:p>
          <a:p>
            <a:pPr lvl="1">
              <a:spcBef>
                <a:spcPts val="1600"/>
              </a:spcBef>
            </a:pPr>
            <a:r>
              <a:rPr lang="en-US" sz="1800" b="1" dirty="0"/>
              <a:t>Part 1</a:t>
            </a:r>
            <a:r>
              <a:rPr lang="en-US" sz="1800" dirty="0"/>
              <a:t>: Fundamentals of Pricing</a:t>
            </a:r>
          </a:p>
          <a:p>
            <a:pPr lvl="1">
              <a:spcBef>
                <a:spcPts val="1600"/>
              </a:spcBef>
            </a:pPr>
            <a:r>
              <a:rPr lang="en-US" sz="1800" b="1" dirty="0"/>
              <a:t>Part 2</a:t>
            </a:r>
            <a:r>
              <a:rPr lang="en-US" sz="1800" dirty="0"/>
              <a:t>: Total Cost of Ownership (TCO)</a:t>
            </a:r>
            <a:endParaRPr lang="en-US" sz="2000" dirty="0"/>
          </a:p>
          <a:p>
            <a:pPr>
              <a:spcBef>
                <a:spcPts val="2400"/>
              </a:spcBef>
            </a:pPr>
            <a:r>
              <a:rPr lang="en-US" sz="2000" b="1" dirty="0"/>
              <a:t>SECTION 1.03</a:t>
            </a:r>
            <a:r>
              <a:rPr lang="en-US" sz="2000" dirty="0"/>
              <a:t>: AWS Infrastructure</a:t>
            </a:r>
          </a:p>
          <a:p>
            <a:pPr lvl="1">
              <a:spcBef>
                <a:spcPts val="1600"/>
              </a:spcBef>
            </a:pPr>
            <a:r>
              <a:rPr lang="en-US" sz="1800" b="1" dirty="0"/>
              <a:t>Part 1</a:t>
            </a:r>
            <a:r>
              <a:rPr lang="en-US" sz="1800" dirty="0"/>
              <a:t>: AWS Global Infrastructure</a:t>
            </a:r>
          </a:p>
          <a:p>
            <a:pPr lvl="1">
              <a:spcBef>
                <a:spcPts val="1600"/>
              </a:spcBef>
            </a:pPr>
            <a:r>
              <a:rPr lang="en-US" sz="1800" b="1" dirty="0"/>
              <a:t>Part 2</a:t>
            </a:r>
            <a:r>
              <a:rPr lang="en-US" sz="1800" dirty="0"/>
              <a:t>: AWS Service and Service Categories</a:t>
            </a:r>
            <a:endParaRPr lang="en-US" sz="2000" dirty="0"/>
          </a:p>
        </p:txBody>
      </p:sp>
    </p:spTree>
    <p:custDataLst>
      <p:tags r:id="rId1"/>
    </p:custDataLst>
    <p:extLst>
      <p:ext uri="{BB962C8B-B14F-4D97-AF65-F5344CB8AC3E}">
        <p14:creationId xmlns:p14="http://schemas.microsoft.com/office/powerpoint/2010/main" val="3559486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8905461" cy="779463"/>
          </a:xfrm>
        </p:spPr>
        <p:txBody>
          <a:bodyPr>
            <a:noAutofit/>
          </a:bodyPr>
          <a:lstStyle/>
          <a:p>
            <a:r>
              <a:rPr lang="en-US" sz="4000" dirty="0"/>
              <a:t>Module 2 Details: AWS Core Services</a:t>
            </a:r>
          </a:p>
        </p:txBody>
      </p:sp>
      <p:sp>
        <p:nvSpPr>
          <p:cNvPr id="3" name="Content Placeholder 2"/>
          <p:cNvSpPr>
            <a:spLocks noGrp="1"/>
          </p:cNvSpPr>
          <p:nvPr>
            <p:ph idx="1"/>
          </p:nvPr>
        </p:nvSpPr>
        <p:spPr>
          <a:xfrm>
            <a:off x="238539" y="1440305"/>
            <a:ext cx="10515600" cy="5213414"/>
          </a:xfrm>
        </p:spPr>
        <p:txBody>
          <a:bodyPr>
            <a:noAutofit/>
          </a:bodyPr>
          <a:lstStyle/>
          <a:p>
            <a:pPr>
              <a:spcBef>
                <a:spcPts val="2400"/>
              </a:spcBef>
            </a:pPr>
            <a:r>
              <a:rPr lang="en-US" sz="2400" b="1" dirty="0"/>
              <a:t>SECTION 2.01</a:t>
            </a:r>
            <a:r>
              <a:rPr lang="en-US" sz="2400" dirty="0"/>
              <a:t>: Compute Services</a:t>
            </a:r>
          </a:p>
          <a:p>
            <a:pPr lvl="1">
              <a:spcBef>
                <a:spcPts val="1600"/>
              </a:spcBef>
            </a:pPr>
            <a:r>
              <a:rPr lang="en-US" sz="2000" b="1" dirty="0"/>
              <a:t>Part 1</a:t>
            </a:r>
            <a:r>
              <a:rPr lang="en-US" sz="2000" dirty="0"/>
              <a:t>: AWS Services sand Service Category Overview</a:t>
            </a:r>
          </a:p>
          <a:p>
            <a:pPr lvl="1">
              <a:spcBef>
                <a:spcPts val="1600"/>
              </a:spcBef>
            </a:pPr>
            <a:r>
              <a:rPr lang="en-US" sz="2000" b="1" dirty="0"/>
              <a:t>Part 2</a:t>
            </a:r>
            <a:r>
              <a:rPr lang="en-US" sz="2000" dirty="0"/>
              <a:t>: Compute Service Overview</a:t>
            </a:r>
            <a:endParaRPr lang="en-US" sz="2000" b="1" dirty="0"/>
          </a:p>
          <a:p>
            <a:pPr lvl="1">
              <a:spcBef>
                <a:spcPts val="1600"/>
              </a:spcBef>
            </a:pPr>
            <a:r>
              <a:rPr lang="en-US" sz="2000" b="1" dirty="0"/>
              <a:t>Part 3: </a:t>
            </a:r>
            <a:r>
              <a:rPr lang="en-US" sz="2000" dirty="0"/>
              <a:t>Amazon Elastic Compute Cloud (Amazon EC2)</a:t>
            </a:r>
          </a:p>
          <a:p>
            <a:pPr lvl="1">
              <a:spcBef>
                <a:spcPts val="1600"/>
              </a:spcBef>
            </a:pPr>
            <a:r>
              <a:rPr lang="en-US" sz="2000" b="1" dirty="0"/>
              <a:t>Part 4: </a:t>
            </a:r>
            <a:r>
              <a:rPr lang="en-US" sz="2000" dirty="0"/>
              <a:t>Amazon EC2 Cost Optimization Example</a:t>
            </a:r>
          </a:p>
          <a:p>
            <a:pPr lvl="1">
              <a:spcBef>
                <a:spcPts val="1600"/>
              </a:spcBef>
            </a:pPr>
            <a:r>
              <a:rPr lang="en-US" sz="2000" b="1" dirty="0"/>
              <a:t>Part 5: </a:t>
            </a:r>
            <a:r>
              <a:rPr lang="en-US" sz="2000" dirty="0"/>
              <a:t>AWS Security Groups</a:t>
            </a:r>
          </a:p>
          <a:p>
            <a:pPr lvl="1">
              <a:spcBef>
                <a:spcPts val="1600"/>
              </a:spcBef>
            </a:pPr>
            <a:r>
              <a:rPr lang="en-US" sz="2000" b="1" dirty="0"/>
              <a:t>Part 6: </a:t>
            </a:r>
            <a:r>
              <a:rPr lang="en-US" sz="2000" dirty="0"/>
              <a:t>Load Balancing </a:t>
            </a:r>
          </a:p>
          <a:p>
            <a:pPr lvl="1">
              <a:spcBef>
                <a:spcPts val="1600"/>
              </a:spcBef>
            </a:pPr>
            <a:r>
              <a:rPr lang="en-US" sz="2000" b="1" dirty="0"/>
              <a:t>Part 7: </a:t>
            </a:r>
            <a:r>
              <a:rPr lang="en-US" sz="2000" dirty="0"/>
              <a:t>AWS Lambda</a:t>
            </a:r>
          </a:p>
          <a:p>
            <a:pPr lvl="1">
              <a:spcBef>
                <a:spcPts val="1600"/>
              </a:spcBef>
            </a:pPr>
            <a:r>
              <a:rPr lang="en-US" sz="2000" b="1" dirty="0"/>
              <a:t>Part 8: </a:t>
            </a:r>
            <a:r>
              <a:rPr lang="en-US" sz="2000" dirty="0"/>
              <a:t>AWS Elastic Beanstalk</a:t>
            </a:r>
          </a:p>
        </p:txBody>
      </p:sp>
      <p:pic>
        <p:nvPicPr>
          <p:cNvPr id="4" name="Picture 3">
            <a:extLst>
              <a:ext uri="{FF2B5EF4-FFF2-40B4-BE49-F238E27FC236}">
                <a16:creationId xmlns:a16="http://schemas.microsoft.com/office/drawing/2014/main" id="{F85D2C08-02A3-104D-B719-91A1CE9FD16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09" t="15287" r="1743" b="16120"/>
          <a:stretch/>
        </p:blipFill>
        <p:spPr>
          <a:xfrm>
            <a:off x="9875520" y="1463040"/>
            <a:ext cx="2057400" cy="1458686"/>
          </a:xfrm>
          <a:prstGeom prst="rect">
            <a:avLst/>
          </a:prstGeom>
        </p:spPr>
      </p:pic>
    </p:spTree>
    <p:custDataLst>
      <p:tags r:id="rId1"/>
    </p:custDataLst>
    <p:extLst>
      <p:ext uri="{BB962C8B-B14F-4D97-AF65-F5344CB8AC3E}">
        <p14:creationId xmlns:p14="http://schemas.microsoft.com/office/powerpoint/2010/main" val="3509002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8905461" cy="779463"/>
          </a:xfrm>
        </p:spPr>
        <p:txBody>
          <a:bodyPr>
            <a:noAutofit/>
          </a:bodyPr>
          <a:lstStyle/>
          <a:p>
            <a:r>
              <a:rPr lang="en-US" sz="4000" dirty="0"/>
              <a:t>Module 2 Details: AWS Core Services</a:t>
            </a:r>
          </a:p>
        </p:txBody>
      </p:sp>
      <p:sp>
        <p:nvSpPr>
          <p:cNvPr id="3" name="Content Placeholder 2"/>
          <p:cNvSpPr>
            <a:spLocks noGrp="1"/>
          </p:cNvSpPr>
          <p:nvPr>
            <p:ph idx="1"/>
          </p:nvPr>
        </p:nvSpPr>
        <p:spPr>
          <a:xfrm>
            <a:off x="238539" y="1345712"/>
            <a:ext cx="10515600" cy="5213414"/>
          </a:xfrm>
        </p:spPr>
        <p:txBody>
          <a:bodyPr>
            <a:noAutofit/>
          </a:bodyPr>
          <a:lstStyle/>
          <a:p>
            <a:pPr>
              <a:spcBef>
                <a:spcPts val="2400"/>
              </a:spcBef>
            </a:pPr>
            <a:r>
              <a:rPr lang="en-US" sz="2000" b="1" dirty="0"/>
              <a:t>SECTION 2.0.2</a:t>
            </a:r>
            <a:r>
              <a:rPr lang="en-US" sz="2000" dirty="0"/>
              <a:t>: Introduction to Storage Services</a:t>
            </a:r>
          </a:p>
          <a:p>
            <a:pPr lvl="1">
              <a:spcBef>
                <a:spcPts val="1600"/>
              </a:spcBef>
            </a:pPr>
            <a:r>
              <a:rPr lang="en-US" sz="1800" b="1" dirty="0"/>
              <a:t>Part 1</a:t>
            </a:r>
            <a:r>
              <a:rPr lang="en-US" sz="1800" dirty="0"/>
              <a:t>: Elastic Block Store (EBS)</a:t>
            </a:r>
          </a:p>
          <a:p>
            <a:pPr lvl="1">
              <a:spcBef>
                <a:spcPts val="1600"/>
              </a:spcBef>
            </a:pPr>
            <a:r>
              <a:rPr lang="en-US" sz="1800" b="1" dirty="0"/>
              <a:t>Part 2</a:t>
            </a:r>
            <a:r>
              <a:rPr lang="en-US" sz="1800" dirty="0"/>
              <a:t>: Amazon Simple Storage Service (S3)</a:t>
            </a:r>
          </a:p>
          <a:p>
            <a:pPr lvl="1">
              <a:spcBef>
                <a:spcPts val="1600"/>
              </a:spcBef>
            </a:pPr>
            <a:r>
              <a:rPr lang="en-US" sz="1800" b="1" dirty="0"/>
              <a:t>Part 3: </a:t>
            </a:r>
            <a:r>
              <a:rPr lang="en-US" sz="1800" dirty="0"/>
              <a:t>Amazon Elastic File System (EFS)</a:t>
            </a:r>
          </a:p>
          <a:p>
            <a:pPr lvl="1">
              <a:spcBef>
                <a:spcPts val="1600"/>
              </a:spcBef>
            </a:pPr>
            <a:r>
              <a:rPr lang="en-US" sz="1800" b="1" dirty="0"/>
              <a:t>Part 4: </a:t>
            </a:r>
            <a:r>
              <a:rPr lang="en-US" sz="1800" dirty="0"/>
              <a:t>Amazon Glacier</a:t>
            </a:r>
          </a:p>
          <a:p>
            <a:pPr>
              <a:spcBef>
                <a:spcPts val="2400"/>
              </a:spcBef>
            </a:pPr>
            <a:r>
              <a:rPr lang="en-US" sz="2000" b="1" dirty="0"/>
              <a:t>SECTION 2.0.3</a:t>
            </a:r>
            <a:r>
              <a:rPr lang="en-US" sz="2000" dirty="0"/>
              <a:t>: Amazon Virtual Private Cloud (VPC)</a:t>
            </a:r>
            <a:endParaRPr lang="en-US" sz="2000" b="1" dirty="0"/>
          </a:p>
          <a:p>
            <a:pPr>
              <a:spcBef>
                <a:spcPts val="2400"/>
              </a:spcBef>
            </a:pPr>
            <a:r>
              <a:rPr lang="en-US" sz="2000" b="1" dirty="0"/>
              <a:t>SECTION 2.0.4</a:t>
            </a:r>
            <a:r>
              <a:rPr lang="en-US" sz="2000" dirty="0"/>
              <a:t>: Introduction to Database Services</a:t>
            </a:r>
          </a:p>
          <a:p>
            <a:pPr lvl="1">
              <a:spcBef>
                <a:spcPts val="1600"/>
              </a:spcBef>
            </a:pPr>
            <a:r>
              <a:rPr lang="en-US" sz="1800" b="1" dirty="0"/>
              <a:t>Part 1</a:t>
            </a:r>
            <a:r>
              <a:rPr lang="en-US" sz="1800" dirty="0"/>
              <a:t>: Amazon Relational Database Systems (RDS)</a:t>
            </a:r>
          </a:p>
          <a:p>
            <a:pPr lvl="1">
              <a:spcBef>
                <a:spcPts val="1600"/>
              </a:spcBef>
            </a:pPr>
            <a:r>
              <a:rPr lang="en-US" sz="1800" b="1" dirty="0"/>
              <a:t>Part 2: </a:t>
            </a:r>
            <a:r>
              <a:rPr lang="en-US" sz="1800" dirty="0"/>
              <a:t>Amazon DynamoDB</a:t>
            </a:r>
          </a:p>
          <a:p>
            <a:pPr lvl="1">
              <a:spcBef>
                <a:spcPts val="1600"/>
              </a:spcBef>
            </a:pPr>
            <a:r>
              <a:rPr lang="en-US" sz="1800" b="1" dirty="0"/>
              <a:t>Part 3</a:t>
            </a:r>
            <a:r>
              <a:rPr lang="en-US" sz="1800" dirty="0"/>
              <a:t>: Amazon Redshift</a:t>
            </a:r>
          </a:p>
          <a:p>
            <a:pPr lvl="1">
              <a:spcBef>
                <a:spcPts val="1600"/>
              </a:spcBef>
            </a:pPr>
            <a:r>
              <a:rPr lang="en-US" sz="1800" b="1" dirty="0"/>
              <a:t>Part 4: </a:t>
            </a:r>
            <a:r>
              <a:rPr lang="en-US" sz="1800" dirty="0"/>
              <a:t>Amazon Aurora</a:t>
            </a:r>
            <a:endParaRPr lang="en-US" sz="2000" dirty="0"/>
          </a:p>
          <a:p>
            <a:pPr>
              <a:spcBef>
                <a:spcPts val="2400"/>
              </a:spcBef>
            </a:pPr>
            <a:endParaRPr lang="en-US" sz="2000" dirty="0"/>
          </a:p>
        </p:txBody>
      </p:sp>
      <p:pic>
        <p:nvPicPr>
          <p:cNvPr id="6" name="Picture 5">
            <a:extLst>
              <a:ext uri="{FF2B5EF4-FFF2-40B4-BE49-F238E27FC236}">
                <a16:creationId xmlns:a16="http://schemas.microsoft.com/office/drawing/2014/main" id="{A164892F-112A-504B-B770-80C2C2089B18}"/>
              </a:ext>
            </a:extLst>
          </p:cNvPr>
          <p:cNvPicPr>
            <a:picLocks noChangeAspect="1"/>
          </p:cNvPicPr>
          <p:nvPr/>
        </p:nvPicPr>
        <p:blipFill>
          <a:blip r:embed="rId4"/>
          <a:stretch>
            <a:fillRect/>
          </a:stretch>
        </p:blipFill>
        <p:spPr>
          <a:xfrm>
            <a:off x="9790524" y="1304120"/>
            <a:ext cx="2298937" cy="1626650"/>
          </a:xfrm>
          <a:prstGeom prst="rect">
            <a:avLst/>
          </a:prstGeom>
        </p:spPr>
      </p:pic>
    </p:spTree>
    <p:custDataLst>
      <p:tags r:id="rId1"/>
    </p:custDataLst>
    <p:extLst>
      <p:ext uri="{BB962C8B-B14F-4D97-AF65-F5344CB8AC3E}">
        <p14:creationId xmlns:p14="http://schemas.microsoft.com/office/powerpoint/2010/main" val="28755481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8"/>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32834</TotalTime>
  <Words>3889</Words>
  <Application>Microsoft Office PowerPoint</Application>
  <PresentationFormat>Widescreen</PresentationFormat>
  <Paragraphs>339</Paragraphs>
  <Slides>48</Slides>
  <Notes>48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Amazon Ember Light</vt:lpstr>
      <vt:lpstr>Arial</vt:lpstr>
      <vt:lpstr>Calibri</vt:lpstr>
      <vt:lpstr>Helvetica Neue LT Std 65 Medium</vt:lpstr>
      <vt:lpstr>Office Theme</vt:lpstr>
      <vt:lpstr>Welcome to  AWS Academy  Academy Cloud Foundations Course Overview</vt:lpstr>
      <vt:lpstr>What’s In This Module?</vt:lpstr>
      <vt:lpstr>Part 1:  Academy Cloud Foundations   Course Objectives and Overview</vt:lpstr>
      <vt:lpstr>Prerequisites</vt:lpstr>
      <vt:lpstr>Course Objectives</vt:lpstr>
      <vt:lpstr>Course Outline</vt:lpstr>
      <vt:lpstr>Module 1 Details: Cloud Concepts</vt:lpstr>
      <vt:lpstr>Module 2 Details: AWS Core Services</vt:lpstr>
      <vt:lpstr>Module 2 Details: AWS Core Services</vt:lpstr>
      <vt:lpstr>Module 2 Details: AWS Core Services</vt:lpstr>
      <vt:lpstr>Module 3 Details: AWS Cloud Security</vt:lpstr>
      <vt:lpstr>Module 4 Details: Cloud Architecting</vt:lpstr>
      <vt:lpstr>Module 5 Details: Cloud Billing and Support</vt:lpstr>
      <vt:lpstr>Part 2: Create Your AWS Training Portal Account</vt:lpstr>
      <vt:lpstr>Log in to the AWS Training Portal</vt:lpstr>
      <vt:lpstr>Accessing Curriculum Content</vt:lpstr>
      <vt:lpstr>Accessing Lecture and Labs Content</vt:lpstr>
      <vt:lpstr>Navigating the Curriculum</vt:lpstr>
      <vt:lpstr>Accessing Lecture and Labs Content</vt:lpstr>
      <vt:lpstr>Part 3: Access Your Course Materials</vt:lpstr>
      <vt:lpstr>Lecture Content Navigation</vt:lpstr>
      <vt:lpstr>Lab Navigation</vt:lpstr>
      <vt:lpstr>Start the Lab</vt:lpstr>
      <vt:lpstr>Log in to the Console</vt:lpstr>
      <vt:lpstr>Optional Resources: AWS Free Tier &amp; AWS Educate  </vt:lpstr>
      <vt:lpstr>Optional - Part 4: Create Your AWS Free Tier Account</vt:lpstr>
      <vt:lpstr>Log in to your AWS Account</vt:lpstr>
      <vt:lpstr>AWS Free Tier Account Details</vt:lpstr>
      <vt:lpstr>Create your AWS Free Tier Account</vt:lpstr>
      <vt:lpstr>Create your AWS Free Tier Account</vt:lpstr>
      <vt:lpstr>Create your AWS Free Tier Account</vt:lpstr>
      <vt:lpstr>Create your AWS Free Tier Account</vt:lpstr>
      <vt:lpstr>Create your AWS Free Tier Account</vt:lpstr>
      <vt:lpstr>Create your AWS Free Tier Account</vt:lpstr>
      <vt:lpstr>AWS Free Tier Account</vt:lpstr>
      <vt:lpstr>AWS Free Tier Account Billing Alert</vt:lpstr>
      <vt:lpstr>Billing Alert</vt:lpstr>
      <vt:lpstr>Optional - Part 5: Create Your Free AWS Educate Account</vt:lpstr>
      <vt:lpstr>What is AWS Educate? </vt:lpstr>
      <vt:lpstr>AWS Educate Student Benefits</vt:lpstr>
      <vt:lpstr>Create an AWS Educate Account</vt:lpstr>
      <vt:lpstr>Create an AWS Educate Account</vt:lpstr>
      <vt:lpstr>Create an AWS Educate Account</vt:lpstr>
      <vt:lpstr>Create an AWS Educate Account</vt:lpstr>
      <vt:lpstr>Review and Accept Terms and Conditions</vt:lpstr>
      <vt:lpstr>Welcome to AWS Educate!</vt:lpstr>
      <vt:lpstr>Up Next: Unit 1 – Introduction to Cloud Computing     1.01 What is Cloud Computing?        1.02 Introduction to Cloud Economics     1.03 AWS Infrastructure Overview </vt:lpstr>
      <vt:lpstr>Thanks for participating!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1.0.18</cp:keywords>
  <dc:description/>
  <cp:lastModifiedBy>Harris, Melissa</cp:lastModifiedBy>
  <cp:revision>259</cp:revision>
  <cp:lastPrinted>2018-03-28T20:58:27Z</cp:lastPrinted>
  <dcterms:created xsi:type="dcterms:W3CDTF">2017-05-11T23:06:57Z</dcterms:created>
  <dcterms:modified xsi:type="dcterms:W3CDTF">2019-09-30T14:21:01Z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1D493D44-F0B7-42FD-A635-CB21E6C75520</vt:lpwstr>
  </property>
  <property fmtid="{D5CDD505-2E9C-101B-9397-08002B2CF9AE}" pid="3" name="ArticulatePath">
    <vt:lpwstr>00P-Welcome-acf</vt:lpwstr>
  </property>
</Properties>
</file>